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9" r:id="rId4"/>
    <p:sldId id="260" r:id="rId5"/>
    <p:sldId id="321" r:id="rId6"/>
    <p:sldId id="319" r:id="rId7"/>
    <p:sldId id="262" r:id="rId8"/>
    <p:sldId id="293" r:id="rId9"/>
    <p:sldId id="294" r:id="rId10"/>
    <p:sldId id="292" r:id="rId11"/>
    <p:sldId id="263" r:id="rId12"/>
    <p:sldId id="264" r:id="rId13"/>
    <p:sldId id="265" r:id="rId14"/>
    <p:sldId id="266" r:id="rId15"/>
    <p:sldId id="267" r:id="rId16"/>
    <p:sldId id="318" r:id="rId17"/>
    <p:sldId id="270" r:id="rId18"/>
    <p:sldId id="271" r:id="rId19"/>
    <p:sldId id="272" r:id="rId20"/>
    <p:sldId id="273"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304" r:id="rId37"/>
    <p:sldId id="296" r:id="rId38"/>
    <p:sldId id="312" r:id="rId39"/>
    <p:sldId id="313" r:id="rId40"/>
    <p:sldId id="314" r:id="rId41"/>
    <p:sldId id="298" r:id="rId42"/>
    <p:sldId id="299" r:id="rId43"/>
    <p:sldId id="300" r:id="rId44"/>
    <p:sldId id="301" r:id="rId45"/>
    <p:sldId id="302" r:id="rId46"/>
    <p:sldId id="311" r:id="rId47"/>
    <p:sldId id="303" r:id="rId48"/>
    <p:sldId id="305" r:id="rId49"/>
    <p:sldId id="306" r:id="rId50"/>
    <p:sldId id="325" r:id="rId51"/>
    <p:sldId id="326" r:id="rId52"/>
    <p:sldId id="308" r:id="rId53"/>
    <p:sldId id="322" r:id="rId54"/>
    <p:sldId id="327" r:id="rId55"/>
    <p:sldId id="328" r:id="rId56"/>
    <p:sldId id="323" r:id="rId57"/>
    <p:sldId id="329" r:id="rId58"/>
    <p:sldId id="320" r:id="rId5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A23720DD-5B6D-40BF-8493-A6B52D484E6B}" type="datetimeFigureOut">
              <a:rPr lang="tr-TR" smtClean="0"/>
              <a:t>23.05.2016</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23.05.2016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23.05.2016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23.05.2016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23.05.2016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23.05.2016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A23720DD-5B6D-40BF-8493-A6B52D484E6B}" type="datetimeFigureOut">
              <a:rPr lang="tr-TR" smtClean="0"/>
              <a:t>23.05.2016</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A23720DD-5B6D-40BF-8493-A6B52D484E6B}" type="datetimeFigureOut">
              <a:rPr lang="tr-TR" smtClean="0"/>
              <a:t>23.05.2016</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23.05.2016</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23.05.2016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23.05.2016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F302176B-0E47-46AC-8F43-DAB4B8A37D06}"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23720DD-5B6D-40BF-8493-A6B52D484E6B}" type="datetimeFigureOut">
              <a:rPr lang="tr-TR" smtClean="0"/>
              <a:t>23.05.2016</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02176B-0E47-46AC-8F43-DAB4B8A37D06}"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ONAY%20BELGESI.do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KiK022.doc" TargetMode="External"/><Relationship Id="rId2" Type="http://schemas.openxmlformats.org/officeDocument/2006/relationships/hyperlink" Target="ek.xls"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484784"/>
            <a:ext cx="7772400" cy="792088"/>
          </a:xfrm>
        </p:spPr>
        <p:txBody>
          <a:bodyPr>
            <a:noAutofit/>
          </a:bodyPr>
          <a:lstStyle/>
          <a:p>
            <a:pPr algn="ctr"/>
            <a:r>
              <a:rPr lang="tr-TR" dirty="0" smtClean="0"/>
              <a:t>DOĞRUDAN TEMİN</a:t>
            </a:r>
            <a:br>
              <a:rPr lang="tr-TR" dirty="0" smtClean="0"/>
            </a:br>
            <a:endParaRPr lang="tr-TR" dirty="0"/>
          </a:p>
        </p:txBody>
      </p:sp>
      <p:sp>
        <p:nvSpPr>
          <p:cNvPr id="3" name="Alt Başlık 2"/>
          <p:cNvSpPr>
            <a:spLocks noGrp="1"/>
          </p:cNvSpPr>
          <p:nvPr>
            <p:ph type="subTitle" idx="1"/>
          </p:nvPr>
        </p:nvSpPr>
        <p:spPr>
          <a:xfrm>
            <a:off x="1331640" y="2348880"/>
            <a:ext cx="6400800" cy="3289920"/>
          </a:xfrm>
        </p:spPr>
        <p:txBody>
          <a:bodyPr>
            <a:normAutofit fontScale="92500" lnSpcReduction="10000"/>
          </a:bodyPr>
          <a:lstStyle/>
          <a:p>
            <a:pPr algn="ctr"/>
            <a:r>
              <a:rPr lang="tr-TR" dirty="0"/>
              <a:t>MEHMET KURU</a:t>
            </a:r>
          </a:p>
          <a:p>
            <a:pPr algn="ctr"/>
            <a:endParaRPr lang="tr-TR" dirty="0">
              <a:solidFill>
                <a:schemeClr val="tx1"/>
              </a:solidFill>
            </a:endParaRPr>
          </a:p>
          <a:p>
            <a:pPr algn="ctr"/>
            <a:r>
              <a:rPr lang="tr-TR" dirty="0" smtClean="0">
                <a:solidFill>
                  <a:schemeClr val="tx1"/>
                </a:solidFill>
              </a:rPr>
              <a:t>MUSTAFA KEMAL ÜNİVERSİTESİ</a:t>
            </a:r>
            <a:endParaRPr lang="tr-TR" dirty="0">
              <a:solidFill>
                <a:schemeClr val="tx1"/>
              </a:solidFill>
            </a:endParaRPr>
          </a:p>
          <a:p>
            <a:pPr algn="ctr"/>
            <a:endParaRPr lang="tr-TR" dirty="0">
              <a:solidFill>
                <a:schemeClr val="tx1"/>
              </a:solidFill>
            </a:endParaRPr>
          </a:p>
          <a:p>
            <a:pPr algn="ctr"/>
            <a:r>
              <a:rPr lang="tr-TR" dirty="0">
                <a:solidFill>
                  <a:schemeClr val="tx1"/>
                </a:solidFill>
              </a:rPr>
              <a:t>STRATEJİ GELİŞTİRME DAİRE BAŞKANLIĞI</a:t>
            </a:r>
          </a:p>
          <a:p>
            <a:pPr algn="ctr"/>
            <a:endParaRPr lang="tr-TR" dirty="0">
              <a:solidFill>
                <a:schemeClr val="tx1"/>
              </a:solidFill>
            </a:endParaRPr>
          </a:p>
          <a:p>
            <a:pPr algn="ctr"/>
            <a:r>
              <a:rPr lang="tr-TR" dirty="0">
                <a:solidFill>
                  <a:schemeClr val="tx1"/>
                </a:solidFill>
              </a:rPr>
              <a:t>ÖN MALİ KONTOL VE İÇ </a:t>
            </a:r>
            <a:r>
              <a:rPr lang="tr-TR" dirty="0" smtClean="0">
                <a:solidFill>
                  <a:schemeClr val="tx1"/>
                </a:solidFill>
              </a:rPr>
              <a:t>KONTROL</a:t>
            </a:r>
          </a:p>
          <a:p>
            <a:pPr algn="ctr"/>
            <a:r>
              <a:rPr lang="tr-TR" dirty="0" smtClean="0"/>
              <a:t>ŞUBE MÜDÜRÜ</a:t>
            </a:r>
            <a:endParaRPr lang="tr-TR" dirty="0">
              <a:solidFill>
                <a:schemeClr val="tx1"/>
              </a:solidFill>
            </a:endParaRPr>
          </a:p>
          <a:p>
            <a:pPr algn="ctr"/>
            <a:endParaRPr lang="tr-TR" dirty="0">
              <a:solidFill>
                <a:schemeClr val="tx1"/>
              </a:solidFill>
            </a:endParaRPr>
          </a:p>
          <a:p>
            <a:pPr algn="ctr"/>
            <a:endParaRPr lang="tr-TR" dirty="0">
              <a:solidFill>
                <a:schemeClr val="tx1"/>
              </a:solidFill>
            </a:endParaRPr>
          </a:p>
          <a:p>
            <a:pPr algn="ctr"/>
            <a:endParaRPr lang="tr-TR" dirty="0"/>
          </a:p>
        </p:txBody>
      </p:sp>
    </p:spTree>
    <p:extLst>
      <p:ext uri="{BB962C8B-B14F-4D97-AF65-F5344CB8AC3E}">
        <p14:creationId xmlns:p14="http://schemas.microsoft.com/office/powerpoint/2010/main" val="15795759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78098"/>
          </a:xfrm>
        </p:spPr>
        <p:txBody>
          <a:bodyPr>
            <a:normAutofit/>
          </a:bodyPr>
          <a:lstStyle/>
          <a:p>
            <a:r>
              <a:rPr lang="tr-TR" sz="3200" b="1" i="1" dirty="0"/>
              <a:t>Kamu İhale Genel Tebliği – Doğrudan Temin</a:t>
            </a:r>
          </a:p>
        </p:txBody>
      </p:sp>
      <p:sp>
        <p:nvSpPr>
          <p:cNvPr id="3" name="İçerik Yer Tutucusu 2"/>
          <p:cNvSpPr>
            <a:spLocks noGrp="1"/>
          </p:cNvSpPr>
          <p:nvPr>
            <p:ph idx="1"/>
          </p:nvPr>
        </p:nvSpPr>
        <p:spPr>
          <a:xfrm>
            <a:off x="0" y="1196752"/>
            <a:ext cx="9144000" cy="5472608"/>
          </a:xfrm>
        </p:spPr>
        <p:txBody>
          <a:bodyPr>
            <a:normAutofit fontScale="92500" lnSpcReduction="20000"/>
          </a:bodyPr>
          <a:lstStyle/>
          <a:p>
            <a:pPr algn="just"/>
            <a:r>
              <a:rPr lang="tr-TR" b="1" dirty="0"/>
              <a:t>22.5. 4734 sayılı Kanunun 22 </a:t>
            </a:r>
            <a:r>
              <a:rPr lang="tr-TR" b="1" dirty="0" err="1"/>
              <a:t>nci</a:t>
            </a:r>
            <a:r>
              <a:rPr lang="tr-TR" b="1" dirty="0"/>
              <a:t> maddesinin (d) bendi gereğince ihtiyaçların temini</a:t>
            </a:r>
            <a:endParaRPr lang="tr-TR" dirty="0"/>
          </a:p>
          <a:p>
            <a:pPr algn="just"/>
            <a:r>
              <a:rPr lang="tr-TR" b="1" dirty="0"/>
              <a:t>22.5.1. </a:t>
            </a:r>
            <a:r>
              <a:rPr lang="tr-TR" dirty="0"/>
              <a:t>4734 sayılı Kanunun 22 </a:t>
            </a:r>
            <a:r>
              <a:rPr lang="tr-TR" dirty="0" err="1"/>
              <a:t>nci</a:t>
            </a:r>
            <a:r>
              <a:rPr lang="tr-TR" dirty="0"/>
              <a:t> maddesinin (d) bendinde belirtilen ve Kurum tarafından </a:t>
            </a:r>
            <a:r>
              <a:rPr lang="tr-TR" b="1" i="1" u="sng" dirty="0"/>
              <a:t>güncellenen tutarı aşmayan mal ve hizmet alımları ve yapım işleri ile temsil ağırlama faaliyetleri kapsamında yapılacak konaklama, seyahat ve iaşeye ilişkin mal ve hizmetlerin idarelerce temin edilmesi mümkün bulunmaktadır. </a:t>
            </a:r>
            <a:r>
              <a:rPr lang="tr-TR" dirty="0"/>
              <a:t>İşin niteliğine göre idareler bu bende göre yapacakları günlük ve küçük ölçekli alımlar için genel bir onay belgesi düzenleyebilecekleri gibi, </a:t>
            </a:r>
            <a:r>
              <a:rPr lang="tr-TR" b="1" i="1" u="sng" dirty="0"/>
              <a:t>her bir alım için de onay belgesi düzenleyebilirler</a:t>
            </a:r>
            <a:r>
              <a:rPr lang="tr-TR" dirty="0"/>
              <a:t>. Ayrıca </a:t>
            </a:r>
            <a:r>
              <a:rPr lang="tr-TR" b="1" i="1" u="sng" dirty="0"/>
              <a:t>ilgili mevzuatı çerçevesinde düzenlenmesi gerekli olan harcama belgeleri onay belgesine eklenir</a:t>
            </a:r>
            <a:r>
              <a:rPr lang="tr-TR" dirty="0"/>
              <a:t>. </a:t>
            </a:r>
            <a:r>
              <a:rPr lang="tr-TR" b="1" i="1" u="sng" dirty="0"/>
              <a:t>Ancak bu bent kapsamında gerçekleştirilecek yapım işlerinde fiyat araştırmasının, Yapım İşleri İhaleleri Uygulama Yönetmeliğinde belirlenen yaklaşık maliyetin hesaplanmasına ilişkin esas ve usullere göre yapılması zorunludur.</a:t>
            </a:r>
          </a:p>
          <a:p>
            <a:endParaRPr lang="tr-TR" dirty="0"/>
          </a:p>
        </p:txBody>
      </p:sp>
    </p:spTree>
    <p:extLst>
      <p:ext uri="{BB962C8B-B14F-4D97-AF65-F5344CB8AC3E}">
        <p14:creationId xmlns:p14="http://schemas.microsoft.com/office/powerpoint/2010/main" val="26606347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346050"/>
          </a:xfrm>
        </p:spPr>
        <p:txBody>
          <a:bodyPr>
            <a:normAutofit fontScale="90000"/>
          </a:bodyPr>
          <a:lstStyle/>
          <a:p>
            <a:r>
              <a:rPr lang="tr-TR" sz="3200" b="1" i="1" dirty="0"/>
              <a:t>Kamu İhale Genel Tebliği – Doğrudan Temin</a:t>
            </a:r>
          </a:p>
        </p:txBody>
      </p:sp>
      <p:sp>
        <p:nvSpPr>
          <p:cNvPr id="3" name="İçerik Yer Tutucusu 2"/>
          <p:cNvSpPr>
            <a:spLocks noGrp="1"/>
          </p:cNvSpPr>
          <p:nvPr>
            <p:ph idx="1"/>
          </p:nvPr>
        </p:nvSpPr>
        <p:spPr>
          <a:xfrm>
            <a:off x="0" y="764704"/>
            <a:ext cx="9144000" cy="6093296"/>
          </a:xfrm>
        </p:spPr>
        <p:txBody>
          <a:bodyPr>
            <a:normAutofit fontScale="70000" lnSpcReduction="20000"/>
          </a:bodyPr>
          <a:lstStyle/>
          <a:p>
            <a:pPr algn="just"/>
            <a:r>
              <a:rPr lang="tr-TR" sz="3600" b="1" dirty="0"/>
              <a:t>22.5.1.1. </a:t>
            </a:r>
            <a:r>
              <a:rPr lang="tr-TR" sz="3600" dirty="0"/>
              <a:t>Bu bentte belirlenen parasal limitlere bağlı olarak yapılacak ihtiyaç teminlerinde, </a:t>
            </a:r>
            <a:r>
              <a:rPr lang="tr-TR" sz="3600" b="1" i="1" u="sng" dirty="0"/>
              <a:t>piyasada yapılan fiyat araştırması sonucunda öngörülen parasal limitin aşılacağının tespit edilmesi halinde, ihtiyacın Kanunun ilgili hükümlerine göre ihale yoluyla temin edilmesi gerekmektedir</a:t>
            </a:r>
            <a:r>
              <a:rPr lang="tr-TR" sz="3600" dirty="0"/>
              <a:t>.</a:t>
            </a:r>
          </a:p>
          <a:p>
            <a:pPr algn="just"/>
            <a:r>
              <a:rPr lang="tr-TR" sz="3600" b="1" dirty="0"/>
              <a:t>22.5.1.2. </a:t>
            </a:r>
            <a:r>
              <a:rPr lang="tr-TR" sz="3600" b="1" i="1" u="sng" dirty="0"/>
              <a:t>Ayrıca, 4734 sayılı Kanunun 19 uncu maddesine göre açık ihale usulü ile temini gereken ihtiyacın, Kanunun 22 </a:t>
            </a:r>
            <a:r>
              <a:rPr lang="tr-TR" sz="3600" b="1" i="1" u="sng" dirty="0" err="1"/>
              <a:t>nci</a:t>
            </a:r>
            <a:r>
              <a:rPr lang="tr-TR" sz="3600" b="1" i="1" u="sng" dirty="0"/>
              <a:t> maddesinin (d) bendi için öngörülen parasal sınırların altında kalacak şekilde, adet bazında veya aynı ihale konusu içinde yer alabilecek nitelikteki mal ve hizmet alımları ile yapım işlerinin, kalemlere veya gruplara bölünmek suretiyle aynı Kanunun 22 </a:t>
            </a:r>
            <a:r>
              <a:rPr lang="tr-TR" sz="3600" b="1" i="1" u="sng" dirty="0" err="1"/>
              <a:t>nci</a:t>
            </a:r>
            <a:r>
              <a:rPr lang="tr-TR" sz="3600" b="1" i="1" u="sng" dirty="0"/>
              <a:t> maddesinin (d) bendine göre temini, 4734 sayılı Kanunun temel ilkelerine aykırılık teşkil ettiğinden,  bu yönde uygulamaların sorumluluk doğuracağı hususuna dikkat edilmesi gereklidir.</a:t>
            </a:r>
          </a:p>
          <a:p>
            <a:endParaRPr lang="tr-TR" dirty="0"/>
          </a:p>
        </p:txBody>
      </p:sp>
    </p:spTree>
    <p:extLst>
      <p:ext uri="{BB962C8B-B14F-4D97-AF65-F5344CB8AC3E}">
        <p14:creationId xmlns:p14="http://schemas.microsoft.com/office/powerpoint/2010/main" val="27142278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418058"/>
          </a:xfrm>
        </p:spPr>
        <p:txBody>
          <a:bodyPr>
            <a:normAutofit fontScale="90000"/>
          </a:bodyPr>
          <a:lstStyle/>
          <a:p>
            <a:r>
              <a:rPr lang="tr-TR" b="1" i="1" dirty="0" smtClean="0"/>
              <a:t>Doğrudan Temin</a:t>
            </a:r>
            <a:endParaRPr lang="tr-TR" b="1" i="1" dirty="0"/>
          </a:p>
        </p:txBody>
      </p:sp>
      <p:sp>
        <p:nvSpPr>
          <p:cNvPr id="3" name="İçerik Yer Tutucusu 2"/>
          <p:cNvSpPr>
            <a:spLocks noGrp="1"/>
          </p:cNvSpPr>
          <p:nvPr>
            <p:ph idx="1"/>
          </p:nvPr>
        </p:nvSpPr>
        <p:spPr>
          <a:xfrm>
            <a:off x="0" y="764704"/>
            <a:ext cx="9144000" cy="6093296"/>
          </a:xfrm>
        </p:spPr>
        <p:txBody>
          <a:bodyPr>
            <a:normAutofit/>
          </a:bodyPr>
          <a:lstStyle/>
          <a:p>
            <a:pPr algn="just"/>
            <a:r>
              <a:rPr lang="tr-TR" dirty="0" smtClean="0"/>
              <a:t>4734 sayılı Kanunun doğrudan temin ile ilgili madde </a:t>
            </a:r>
            <a:r>
              <a:rPr lang="tr-TR" dirty="0"/>
              <a:t>hükümleri, 4964 sayılı Kanunla getirilen değişikliğin amaç ve gerekçesi, Kamu İhale Genel Tebliğinde yer alan düzenlemeler ile </a:t>
            </a:r>
            <a:r>
              <a:rPr lang="tr-TR" b="1" i="1" u="sng" dirty="0"/>
              <a:t>doğrudan teminin mahiyeti birlikte değerlendirildiğinde aşağıdaki sonuçlara ulaşmak </a:t>
            </a:r>
            <a:r>
              <a:rPr lang="tr-TR" b="1" i="1" u="sng" dirty="0" smtClean="0"/>
              <a:t>mümkündür:</a:t>
            </a:r>
          </a:p>
          <a:p>
            <a:pPr algn="just"/>
            <a:r>
              <a:rPr lang="tr-TR" b="1" i="1" u="sng" dirty="0" smtClean="0"/>
              <a:t>Doğrudan </a:t>
            </a:r>
            <a:r>
              <a:rPr lang="tr-TR" b="1" i="1" u="sng" dirty="0"/>
              <a:t>temin bir alım yöntemidir, ancak, Kanunun 4 üncü maddesindeki “ihale” tanımına uygun katılıma ve rekabete açık bir ihale usulü değildir. </a:t>
            </a:r>
          </a:p>
          <a:p>
            <a:pPr algn="just"/>
            <a:r>
              <a:rPr lang="tr-TR" b="1" i="1" u="sng" dirty="0" smtClean="0"/>
              <a:t>Doğrudan </a:t>
            </a:r>
            <a:r>
              <a:rPr lang="tr-TR" b="1" i="1" u="sng" dirty="0"/>
              <a:t>temin bir ihale usulü olmadığı için, Kanunun ihale usulleri için öngördüğü kurallara tabi değildir.</a:t>
            </a:r>
          </a:p>
          <a:p>
            <a:pPr algn="just"/>
            <a:endParaRPr lang="tr-TR" dirty="0"/>
          </a:p>
        </p:txBody>
      </p:sp>
    </p:spTree>
    <p:extLst>
      <p:ext uri="{BB962C8B-B14F-4D97-AF65-F5344CB8AC3E}">
        <p14:creationId xmlns:p14="http://schemas.microsoft.com/office/powerpoint/2010/main" val="41800139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fontScale="90000"/>
          </a:bodyPr>
          <a:lstStyle/>
          <a:p>
            <a:r>
              <a:rPr lang="tr-TR" b="1" i="1" dirty="0"/>
              <a:t>Doğrudan Temin</a:t>
            </a:r>
            <a:endParaRPr lang="tr-TR" dirty="0"/>
          </a:p>
        </p:txBody>
      </p:sp>
      <p:sp>
        <p:nvSpPr>
          <p:cNvPr id="3" name="İçerik Yer Tutucusu 2"/>
          <p:cNvSpPr>
            <a:spLocks noGrp="1"/>
          </p:cNvSpPr>
          <p:nvPr>
            <p:ph idx="1"/>
          </p:nvPr>
        </p:nvSpPr>
        <p:spPr>
          <a:xfrm>
            <a:off x="0" y="1052736"/>
            <a:ext cx="9144000" cy="5805264"/>
          </a:xfrm>
        </p:spPr>
        <p:txBody>
          <a:bodyPr>
            <a:normAutofit fontScale="92500"/>
          </a:bodyPr>
          <a:lstStyle/>
          <a:p>
            <a:pPr algn="just"/>
            <a:r>
              <a:rPr lang="tr-TR" dirty="0"/>
              <a:t>Doğrudan teminde Kanunun ihale usulleri için öngördüğü kuralların </a:t>
            </a:r>
            <a:r>
              <a:rPr lang="tr-TR" b="1" i="1" u="sng" dirty="0"/>
              <a:t>uygulanma zorunluluğu bulunmamakla birlikte, doğrudan teminin doğasıyla çelişmeyen genel kuralların (temel ilkeler, idarelerce uyulması gereken diğer kurallar gibi) uygulanması gerekmektedir</a:t>
            </a:r>
            <a:r>
              <a:rPr lang="tr-TR" b="1" i="1" u="sng" dirty="0" smtClean="0"/>
              <a:t>.</a:t>
            </a:r>
          </a:p>
          <a:p>
            <a:pPr algn="just"/>
            <a:r>
              <a:rPr lang="tr-TR" b="1" i="1" u="sng" dirty="0"/>
              <a:t>Doğrudan teminde, ilan yapılmaksızın, teminat alınmaksızın, ihale komisyonu kurma ve 10 uncu maddede sayılan yeterlik kurallarını arama zorunluluğu bulunmaksızın, ihale yetkilisince görevlendirilecek kişi veya kişiler tarafından piyasada fiyat araştırması yapılarak ihtiyaçların temin edilebilmesi öngörülmüşse de, idarenin işin niteliğine göre söz konusu işlemleri yapmasında da hukuki bir engel bulunmamaktadır. Örneğin, idare işin niteliğine göre gerekli görüyorsa teminat alabilir, belirlediği yeterlik kriterlerini uygulayabilir.</a:t>
            </a:r>
          </a:p>
        </p:txBody>
      </p:sp>
    </p:spTree>
    <p:extLst>
      <p:ext uri="{BB962C8B-B14F-4D97-AF65-F5344CB8AC3E}">
        <p14:creationId xmlns:p14="http://schemas.microsoft.com/office/powerpoint/2010/main" val="4203282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576064"/>
          </a:xfrm>
        </p:spPr>
        <p:txBody>
          <a:bodyPr>
            <a:normAutofit fontScale="90000"/>
          </a:bodyPr>
          <a:lstStyle/>
          <a:p>
            <a:r>
              <a:rPr lang="tr-TR" b="1" i="1" dirty="0"/>
              <a:t>Doğrudan Temin</a:t>
            </a:r>
            <a:endParaRPr lang="tr-TR" dirty="0"/>
          </a:p>
        </p:txBody>
      </p:sp>
      <p:sp>
        <p:nvSpPr>
          <p:cNvPr id="3" name="İçerik Yer Tutucusu 2"/>
          <p:cNvSpPr>
            <a:spLocks noGrp="1"/>
          </p:cNvSpPr>
          <p:nvPr>
            <p:ph idx="1"/>
          </p:nvPr>
        </p:nvSpPr>
        <p:spPr>
          <a:xfrm>
            <a:off x="0" y="620688"/>
            <a:ext cx="9144000" cy="6237312"/>
          </a:xfrm>
        </p:spPr>
        <p:txBody>
          <a:bodyPr>
            <a:normAutofit/>
          </a:bodyPr>
          <a:lstStyle/>
          <a:p>
            <a:pPr algn="just"/>
            <a:r>
              <a:rPr lang="tr-TR" dirty="0"/>
              <a:t>Doğrudan temin konusu yapılabilecek ihtiyaçlar Kanunun 22 </a:t>
            </a:r>
            <a:r>
              <a:rPr lang="tr-TR" dirty="0" err="1"/>
              <a:t>nci</a:t>
            </a:r>
            <a:r>
              <a:rPr lang="tr-TR" dirty="0"/>
              <a:t> maddesinde sayılmış olup, </a:t>
            </a:r>
            <a:r>
              <a:rPr lang="tr-TR" b="1" i="1" u="sng" dirty="0"/>
              <a:t>sayılanlarla sınırlıdır ve bunların emsal, kıyas gibi yorumlarla genişletilmesi mümkün değildir.</a:t>
            </a:r>
          </a:p>
          <a:p>
            <a:pPr algn="just"/>
            <a:r>
              <a:rPr lang="tr-TR" dirty="0" smtClean="0"/>
              <a:t>Doğrudan </a:t>
            </a:r>
            <a:r>
              <a:rPr lang="tr-TR" dirty="0"/>
              <a:t>teminin konusunu oluşturan ihtiyaçlardan sadece </a:t>
            </a:r>
            <a:r>
              <a:rPr lang="tr-TR" b="1" i="1" u="sng" dirty="0"/>
              <a:t>22 </a:t>
            </a:r>
            <a:r>
              <a:rPr lang="tr-TR" b="1" i="1" u="sng" dirty="0" err="1"/>
              <a:t>nci</a:t>
            </a:r>
            <a:r>
              <a:rPr lang="tr-TR" b="1" i="1" u="sng" dirty="0"/>
              <a:t> maddenin (d) bendi uygulaması parasal limite tabi olup, diğer bentler için parasal bir limit öngörülmemiştir. Söz konusu bentlere ilişkin uygulamada, ihtiyacın niteliği ve mahiyeti doğrudan temin konusunu oluşturuyorsa parasal tutarı gözetilmeksizin bu yöntemle alım yapılabilecektir.</a:t>
            </a:r>
          </a:p>
          <a:p>
            <a:endParaRPr lang="tr-TR" dirty="0"/>
          </a:p>
        </p:txBody>
      </p:sp>
    </p:spTree>
    <p:extLst>
      <p:ext uri="{BB962C8B-B14F-4D97-AF65-F5344CB8AC3E}">
        <p14:creationId xmlns:p14="http://schemas.microsoft.com/office/powerpoint/2010/main" val="40807936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720080"/>
          </a:xfrm>
        </p:spPr>
        <p:txBody>
          <a:bodyPr>
            <a:normAutofit fontScale="90000"/>
          </a:bodyPr>
          <a:lstStyle/>
          <a:p>
            <a:r>
              <a:rPr lang="tr-TR" b="1" i="1" dirty="0"/>
              <a:t>Doğrudan Temin</a:t>
            </a:r>
            <a:endParaRPr lang="tr-TR" dirty="0"/>
          </a:p>
        </p:txBody>
      </p:sp>
      <p:sp>
        <p:nvSpPr>
          <p:cNvPr id="3" name="İçerik Yer Tutucusu 2"/>
          <p:cNvSpPr>
            <a:spLocks noGrp="1"/>
          </p:cNvSpPr>
          <p:nvPr>
            <p:ph idx="1"/>
          </p:nvPr>
        </p:nvSpPr>
        <p:spPr>
          <a:xfrm>
            <a:off x="0" y="692696"/>
            <a:ext cx="9144000" cy="6165304"/>
          </a:xfrm>
        </p:spPr>
        <p:txBody>
          <a:bodyPr>
            <a:normAutofit lnSpcReduction="10000"/>
          </a:bodyPr>
          <a:lstStyle/>
          <a:p>
            <a:pPr algn="just"/>
            <a:r>
              <a:rPr lang="tr-TR" dirty="0"/>
              <a:t>- Doğrudan temin uygulamasına ilişkin olarak Kamu İhale Kurumunca da ayrıntılı düzenlemeler </a:t>
            </a:r>
            <a:r>
              <a:rPr lang="tr-TR" dirty="0" smtClean="0"/>
              <a:t>yapılmamış, (Doğrudan </a:t>
            </a:r>
            <a:r>
              <a:rPr lang="tr-TR" dirty="0"/>
              <a:t>temin uygulamasının genel prensiplerini ortaya koyar biçimde 25.07.2005 tarih ve 25886 sayılı Resmi Gazetede yayımlanan Kamu İhale Genel Tebliğinin Birinci Kısım Genel Hükümler İkinci Bölüm 4734 Sayılı Kamu İhale Kanunu başlığı adı </a:t>
            </a:r>
            <a:r>
              <a:rPr lang="tr-TR" dirty="0" smtClean="0"/>
              <a:t>altında </a:t>
            </a:r>
            <a:r>
              <a:rPr lang="tr-TR" dirty="0"/>
              <a:t>Madde 22  </a:t>
            </a:r>
            <a:r>
              <a:rPr lang="tr-TR" dirty="0" smtClean="0"/>
              <a:t>Doğrudan </a:t>
            </a:r>
            <a:r>
              <a:rPr lang="tr-TR" dirty="0"/>
              <a:t>Temine İlişkin Açıklamalar bölümünde Doğrudan </a:t>
            </a:r>
            <a:r>
              <a:rPr lang="tr-TR" dirty="0" smtClean="0"/>
              <a:t>Temine ilişkin  </a:t>
            </a:r>
            <a:r>
              <a:rPr lang="tr-TR" dirty="0"/>
              <a:t>bir kısım düzenlemeler yapılmış </a:t>
            </a:r>
            <a:r>
              <a:rPr lang="tr-TR" dirty="0" smtClean="0"/>
              <a:t>olup) </a:t>
            </a:r>
            <a:r>
              <a:rPr lang="tr-TR" b="1" i="1" u="sng" dirty="0"/>
              <a:t>idarelerce uygulanabilecek Tip Şartname, Tip Sözleşme, standart form gibi hukuki metinler üretilmemiştir.</a:t>
            </a:r>
            <a:r>
              <a:rPr lang="tr-TR" dirty="0"/>
              <a:t> </a:t>
            </a:r>
            <a:endParaRPr lang="tr-TR" dirty="0" smtClean="0"/>
          </a:p>
          <a:p>
            <a:pPr algn="just"/>
            <a:r>
              <a:rPr lang="tr-TR" b="1" i="1" u="sng" dirty="0" smtClean="0"/>
              <a:t>Ancak </a:t>
            </a:r>
            <a:r>
              <a:rPr lang="tr-TR" b="1" i="1" u="sng" dirty="0"/>
              <a:t>idareler Kanunun 22 </a:t>
            </a:r>
            <a:r>
              <a:rPr lang="tr-TR" b="1" i="1" u="sng" dirty="0" err="1"/>
              <a:t>nci</a:t>
            </a:r>
            <a:r>
              <a:rPr lang="tr-TR" b="1" i="1" u="sng" dirty="0"/>
              <a:t> maddesinin verdiği esneklik içerisinde diğer ihale usulleri için öngörülmüş bulunan şartname ve sözleşme içeriklerinden yararlanarak kendi </a:t>
            </a:r>
            <a:r>
              <a:rPr lang="tr-TR" b="1" i="1" u="sng" dirty="0" err="1"/>
              <a:t>insiyatifleri</a:t>
            </a:r>
            <a:r>
              <a:rPr lang="tr-TR" b="1" i="1" u="sng" dirty="0"/>
              <a:t> doğrultusunda uygun metinler hazırlayıp uygulayabileceklerdir.</a:t>
            </a:r>
          </a:p>
          <a:p>
            <a:endParaRPr lang="tr-TR" dirty="0"/>
          </a:p>
        </p:txBody>
      </p:sp>
    </p:spTree>
    <p:extLst>
      <p:ext uri="{BB962C8B-B14F-4D97-AF65-F5344CB8AC3E}">
        <p14:creationId xmlns:p14="http://schemas.microsoft.com/office/powerpoint/2010/main" val="1798572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algn="ctr"/>
            <a:endParaRPr lang="tr-TR" sz="4400" b="1" i="1" dirty="0" smtClean="0"/>
          </a:p>
          <a:p>
            <a:pPr algn="ctr"/>
            <a:endParaRPr lang="tr-TR" sz="4400" b="1" i="1" dirty="0"/>
          </a:p>
          <a:p>
            <a:pPr marL="0" indent="0" algn="ctr">
              <a:buNone/>
            </a:pPr>
            <a:r>
              <a:rPr lang="tr-TR" sz="4800" b="1" i="1" dirty="0" smtClean="0"/>
              <a:t>Doğrudan </a:t>
            </a:r>
            <a:r>
              <a:rPr lang="tr-TR" sz="4800" b="1" i="1" dirty="0"/>
              <a:t>Temin Ödemeleri Sırasında </a:t>
            </a:r>
            <a:r>
              <a:rPr lang="tr-TR" sz="4800" b="1" i="1" dirty="0" smtClean="0"/>
              <a:t>Merkezi Yönetim Harcama Belgeleri Yönetmeliğine </a:t>
            </a:r>
            <a:r>
              <a:rPr lang="tr-TR" sz="4800" b="1" i="1" dirty="0"/>
              <a:t>Göre Ödeme Belgesine Eklenecek Zorunlu Belgeler</a:t>
            </a:r>
          </a:p>
        </p:txBody>
      </p:sp>
    </p:spTree>
    <p:extLst>
      <p:ext uri="{BB962C8B-B14F-4D97-AF65-F5344CB8AC3E}">
        <p14:creationId xmlns:p14="http://schemas.microsoft.com/office/powerpoint/2010/main" val="40149374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1284752"/>
          </a:xfrm>
        </p:spPr>
        <p:txBody>
          <a:bodyPr>
            <a:normAutofit fontScale="90000"/>
          </a:bodyPr>
          <a:lstStyle/>
          <a:p>
            <a:pPr algn="ctr"/>
            <a:r>
              <a:rPr lang="tr-TR" b="1" i="1" dirty="0" smtClean="0"/>
              <a:t>Merkezi Yönetim Harcama Belgeleri Yönetmeliği - Doğrudan Temin</a:t>
            </a:r>
            <a:endParaRPr lang="tr-TR" b="1" i="1" dirty="0"/>
          </a:p>
        </p:txBody>
      </p:sp>
      <p:sp>
        <p:nvSpPr>
          <p:cNvPr id="3" name="İçerik Yer Tutucusu 2"/>
          <p:cNvSpPr>
            <a:spLocks noGrp="1"/>
          </p:cNvSpPr>
          <p:nvPr>
            <p:ph idx="1"/>
          </p:nvPr>
        </p:nvSpPr>
        <p:spPr>
          <a:xfrm>
            <a:off x="0" y="1844824"/>
            <a:ext cx="9144000" cy="5013176"/>
          </a:xfrm>
        </p:spPr>
        <p:txBody>
          <a:bodyPr>
            <a:normAutofit lnSpcReduction="10000"/>
          </a:bodyPr>
          <a:lstStyle/>
          <a:p>
            <a:pPr algn="just"/>
            <a:r>
              <a:rPr lang="tr-TR" sz="3600" dirty="0" smtClean="0"/>
              <a:t>31.12.2005 tarih ve 26040 </a:t>
            </a:r>
            <a:r>
              <a:rPr lang="tr-TR" sz="3600" dirty="0"/>
              <a:t>(3. Mükerrer</a:t>
            </a:r>
            <a:r>
              <a:rPr lang="tr-TR" sz="3600" dirty="0" smtClean="0"/>
              <a:t>) sayılı Resmi Gazete’ de yayımlanan </a:t>
            </a:r>
            <a:r>
              <a:rPr lang="tr-TR" sz="3600" b="1" dirty="0" smtClean="0"/>
              <a:t>Merkezi Yönetim Harcama Belgeleri Yönetmeliğinin</a:t>
            </a:r>
            <a:r>
              <a:rPr lang="tr-TR" sz="3600" dirty="0" smtClean="0"/>
              <a:t> Üçüncü Kısım Çeşitli Hükümler Birinci Bölüm Ortak Hükümler </a:t>
            </a:r>
            <a:r>
              <a:rPr lang="tr-TR" sz="3600" b="1" dirty="0" smtClean="0"/>
              <a:t>4734 </a:t>
            </a:r>
            <a:r>
              <a:rPr lang="tr-TR" sz="3600" b="1" dirty="0"/>
              <a:t>Sayılı Kamu İhale Kanununun 22 </a:t>
            </a:r>
            <a:r>
              <a:rPr lang="tr-TR" sz="3600" b="1" dirty="0" err="1"/>
              <a:t>nci</a:t>
            </a:r>
            <a:r>
              <a:rPr lang="tr-TR" sz="3600" b="1" dirty="0"/>
              <a:t> maddesinin (d) bendine göre yapılacak </a:t>
            </a:r>
            <a:r>
              <a:rPr lang="tr-TR" sz="3600" b="1" dirty="0" smtClean="0"/>
              <a:t>alımlar </a:t>
            </a:r>
            <a:r>
              <a:rPr lang="tr-TR" sz="3600" dirty="0"/>
              <a:t>başlığı adı altında </a:t>
            </a:r>
            <a:r>
              <a:rPr lang="tr-TR" sz="3600" dirty="0" smtClean="0"/>
              <a:t>düzenlenen 63. Madde hükümlerine göre:</a:t>
            </a:r>
          </a:p>
          <a:p>
            <a:pPr algn="just"/>
            <a:endParaRPr lang="tr-TR" sz="3600" b="1" dirty="0"/>
          </a:p>
          <a:p>
            <a:pPr algn="just"/>
            <a:endParaRPr lang="tr-TR" sz="3600" b="1" dirty="0"/>
          </a:p>
          <a:p>
            <a:endParaRPr lang="tr-TR" dirty="0"/>
          </a:p>
        </p:txBody>
      </p:sp>
    </p:spTree>
    <p:extLst>
      <p:ext uri="{BB962C8B-B14F-4D97-AF65-F5344CB8AC3E}">
        <p14:creationId xmlns:p14="http://schemas.microsoft.com/office/powerpoint/2010/main" val="40013049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836712"/>
            <a:ext cx="8229600" cy="1080120"/>
          </a:xfrm>
        </p:spPr>
        <p:txBody>
          <a:bodyPr>
            <a:normAutofit fontScale="90000"/>
          </a:bodyPr>
          <a:lstStyle/>
          <a:p>
            <a:pPr algn="ctr"/>
            <a:r>
              <a:rPr lang="tr-TR" b="1" i="1" dirty="0" smtClean="0"/>
              <a:t>         Merkezi </a:t>
            </a:r>
            <a:r>
              <a:rPr lang="tr-TR" b="1" i="1" dirty="0"/>
              <a:t>Yönetim Harcama </a:t>
            </a:r>
            <a:r>
              <a:rPr lang="tr-TR" b="1" i="1" dirty="0" smtClean="0"/>
              <a:t>   Belgeleri </a:t>
            </a:r>
            <a:r>
              <a:rPr lang="tr-TR" b="1" i="1" dirty="0"/>
              <a:t>Yönetmeliği - Doğrudan Temin</a:t>
            </a:r>
            <a:endParaRPr lang="tr-TR" dirty="0"/>
          </a:p>
        </p:txBody>
      </p:sp>
      <p:sp>
        <p:nvSpPr>
          <p:cNvPr id="3" name="İçerik Yer Tutucusu 2"/>
          <p:cNvSpPr>
            <a:spLocks noGrp="1"/>
          </p:cNvSpPr>
          <p:nvPr>
            <p:ph idx="1"/>
          </p:nvPr>
        </p:nvSpPr>
        <p:spPr>
          <a:xfrm>
            <a:off x="0" y="1844824"/>
            <a:ext cx="9144000" cy="5013176"/>
          </a:xfrm>
        </p:spPr>
        <p:txBody>
          <a:bodyPr>
            <a:normAutofit fontScale="92500" lnSpcReduction="20000"/>
          </a:bodyPr>
          <a:lstStyle/>
          <a:p>
            <a:pPr algn="just"/>
            <a:r>
              <a:rPr lang="tr-TR" b="1" dirty="0"/>
              <a:t>4734 Sayılı Kamu İhale Kan</a:t>
            </a:r>
            <a:r>
              <a:rPr lang="tr-TR" b="1" i="1" dirty="0"/>
              <a:t>u</a:t>
            </a:r>
            <a:r>
              <a:rPr lang="tr-TR" b="1" dirty="0"/>
              <a:t>nunun 22 </a:t>
            </a:r>
            <a:r>
              <a:rPr lang="tr-TR" b="1" dirty="0" err="1"/>
              <a:t>nci</a:t>
            </a:r>
            <a:r>
              <a:rPr lang="tr-TR" b="1" dirty="0"/>
              <a:t> maddesinin (d) bendine göre yapılacak alımlar</a:t>
            </a:r>
          </a:p>
          <a:p>
            <a:pPr algn="just"/>
            <a:r>
              <a:rPr lang="tr-TR" b="1" dirty="0"/>
              <a:t>Madde 63 -</a:t>
            </a:r>
            <a:r>
              <a:rPr lang="tr-TR" dirty="0"/>
              <a:t> 4734 sayılı Kamu İhale Kanununun 22 </a:t>
            </a:r>
            <a:r>
              <a:rPr lang="tr-TR" dirty="0" err="1"/>
              <a:t>nci</a:t>
            </a:r>
            <a:r>
              <a:rPr lang="tr-TR" dirty="0"/>
              <a:t> maddesinin (d) bendine göre </a:t>
            </a:r>
            <a:r>
              <a:rPr lang="tr-TR" b="1" i="1" u="sng" dirty="0"/>
              <a:t>doğrudan temin usulüyle yaptırılacak mal ve hizmet alımları ile yapım işi bedellerinin ödemelerinde;</a:t>
            </a:r>
          </a:p>
          <a:p>
            <a:pPr algn="just"/>
            <a:r>
              <a:rPr lang="tr-TR" b="1" dirty="0" smtClean="0"/>
              <a:t>Onay </a:t>
            </a:r>
            <a:r>
              <a:rPr lang="tr-TR" b="1" dirty="0"/>
              <a:t>Belgesi ,</a:t>
            </a:r>
          </a:p>
          <a:p>
            <a:pPr algn="just"/>
            <a:r>
              <a:rPr lang="tr-TR" b="1" dirty="0" smtClean="0"/>
              <a:t>Piyasa </a:t>
            </a:r>
            <a:r>
              <a:rPr lang="tr-TR" b="1" dirty="0"/>
              <a:t>Fiyat Araştırması Tutanağı,</a:t>
            </a:r>
          </a:p>
          <a:p>
            <a:pPr algn="just"/>
            <a:r>
              <a:rPr lang="tr-TR" b="1" dirty="0" smtClean="0"/>
              <a:t>Düzenlenmesi </a:t>
            </a:r>
            <a:r>
              <a:rPr lang="tr-TR" b="1" dirty="0"/>
              <a:t>gerekli görülmüş ise sözleşme,</a:t>
            </a:r>
          </a:p>
          <a:p>
            <a:pPr algn="just"/>
            <a:r>
              <a:rPr lang="tr-TR" b="1" dirty="0" smtClean="0"/>
              <a:t>Fatura</a:t>
            </a:r>
            <a:r>
              <a:rPr lang="tr-TR" b="1" dirty="0"/>
              <a:t>,</a:t>
            </a:r>
          </a:p>
          <a:p>
            <a:pPr algn="just"/>
            <a:r>
              <a:rPr lang="tr-TR" b="1" dirty="0" smtClean="0"/>
              <a:t>Muayene </a:t>
            </a:r>
            <a:r>
              <a:rPr lang="tr-TR" b="1" dirty="0"/>
              <a:t>ve kabul komisyonu tutanağı, kabul işleminin idarece yapılması halinde ise idarece düzenlenmiş belge,</a:t>
            </a:r>
          </a:p>
          <a:p>
            <a:pPr algn="just"/>
            <a:r>
              <a:rPr lang="tr-TR" b="1" dirty="0" smtClean="0"/>
              <a:t>Mal </a:t>
            </a:r>
            <a:r>
              <a:rPr lang="tr-TR" b="1" dirty="0"/>
              <a:t>ve malzeme alımlarında, taşınır işlem fişi</a:t>
            </a:r>
            <a:r>
              <a:rPr lang="tr-TR" dirty="0" smtClean="0"/>
              <a:t>,</a:t>
            </a:r>
            <a:r>
              <a:rPr lang="tr-TR" dirty="0"/>
              <a:t> </a:t>
            </a:r>
            <a:r>
              <a:rPr lang="tr-TR" b="1" dirty="0"/>
              <a:t>yapılacak yapım işleri ile hizmet alımlarında </a:t>
            </a:r>
            <a:r>
              <a:rPr lang="tr-TR" b="1" dirty="0" err="1"/>
              <a:t>hakediş</a:t>
            </a:r>
            <a:r>
              <a:rPr lang="tr-TR" b="1" dirty="0"/>
              <a:t> raporu</a:t>
            </a:r>
          </a:p>
          <a:p>
            <a:pPr marL="0" indent="0" algn="just">
              <a:buNone/>
            </a:pPr>
            <a:r>
              <a:rPr lang="tr-TR" dirty="0"/>
              <a:t>ödeme belgesine bağlanır.</a:t>
            </a:r>
          </a:p>
          <a:p>
            <a:endParaRPr lang="tr-TR" dirty="0"/>
          </a:p>
        </p:txBody>
      </p:sp>
    </p:spTree>
    <p:extLst>
      <p:ext uri="{BB962C8B-B14F-4D97-AF65-F5344CB8AC3E}">
        <p14:creationId xmlns:p14="http://schemas.microsoft.com/office/powerpoint/2010/main" val="29410676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188640"/>
            <a:ext cx="8229600" cy="864096"/>
          </a:xfrm>
        </p:spPr>
        <p:txBody>
          <a:bodyPr>
            <a:normAutofit/>
          </a:bodyPr>
          <a:lstStyle/>
          <a:p>
            <a:r>
              <a:rPr lang="tr-TR" b="1" i="1" dirty="0" smtClean="0"/>
              <a:t>   Doğrudan </a:t>
            </a:r>
            <a:r>
              <a:rPr lang="tr-TR" b="1" i="1" dirty="0"/>
              <a:t>Teminde Süreç</a:t>
            </a:r>
            <a:endParaRPr lang="tr-TR" dirty="0"/>
          </a:p>
        </p:txBody>
      </p:sp>
      <p:sp>
        <p:nvSpPr>
          <p:cNvPr id="3" name="İçerik Yer Tutucusu 2"/>
          <p:cNvSpPr>
            <a:spLocks noGrp="1"/>
          </p:cNvSpPr>
          <p:nvPr>
            <p:ph idx="1"/>
          </p:nvPr>
        </p:nvSpPr>
        <p:spPr>
          <a:xfrm>
            <a:off x="0" y="980728"/>
            <a:ext cx="9144000" cy="5517232"/>
          </a:xfrm>
        </p:spPr>
        <p:txBody>
          <a:bodyPr>
            <a:normAutofit fontScale="77500" lnSpcReduction="20000"/>
          </a:bodyPr>
          <a:lstStyle/>
          <a:p>
            <a:pPr marL="0" indent="0" algn="just" fontAlgn="t">
              <a:lnSpc>
                <a:spcPct val="80000"/>
              </a:lnSpc>
              <a:buNone/>
            </a:pPr>
            <a:r>
              <a:rPr lang="tr-TR" sz="2400" dirty="0">
                <a:cs typeface="Tahoma" pitchFamily="34" charset="0"/>
              </a:rPr>
              <a:t>	</a:t>
            </a:r>
            <a:endParaRPr lang="tr-TR" sz="2400" dirty="0"/>
          </a:p>
          <a:p>
            <a:pPr algn="just"/>
            <a:r>
              <a:rPr lang="tr-TR" sz="3300" b="1" i="1" dirty="0"/>
              <a:t>İhtiyacın ortaya çıkması (Talep)</a:t>
            </a:r>
          </a:p>
          <a:p>
            <a:pPr algn="just"/>
            <a:r>
              <a:rPr lang="tr-TR" sz="3300" b="1" i="1" dirty="0"/>
              <a:t>Teknik Şartnamenin </a:t>
            </a:r>
            <a:r>
              <a:rPr lang="tr-TR" sz="3300" b="1" i="1" dirty="0" smtClean="0"/>
              <a:t>Hazırlanması (Duruma Göre)</a:t>
            </a:r>
            <a:endParaRPr lang="tr-TR" sz="3300" b="1" i="1" dirty="0"/>
          </a:p>
          <a:p>
            <a:pPr algn="just"/>
            <a:r>
              <a:rPr lang="tr-TR" sz="3300" b="1" i="1" dirty="0"/>
              <a:t>Yaklaşık </a:t>
            </a:r>
            <a:r>
              <a:rPr lang="tr-TR" sz="3300" b="1" i="1" dirty="0" smtClean="0"/>
              <a:t>Maliyet (Şart değil ama yapılmasında fayda var.)</a:t>
            </a:r>
            <a:endParaRPr lang="tr-TR" sz="3300" b="1" i="1" dirty="0"/>
          </a:p>
          <a:p>
            <a:pPr algn="just"/>
            <a:r>
              <a:rPr lang="tr-TR" sz="3300" b="1" i="1" dirty="0"/>
              <a:t>İhale Onayının alınması</a:t>
            </a:r>
          </a:p>
          <a:p>
            <a:pPr algn="just"/>
            <a:r>
              <a:rPr lang="tr-TR" sz="3300" b="1" i="1" dirty="0"/>
              <a:t>Tekliflerin Dağıtılması</a:t>
            </a:r>
          </a:p>
          <a:p>
            <a:pPr algn="just"/>
            <a:r>
              <a:rPr lang="tr-TR" sz="3300" b="1" i="1" dirty="0"/>
              <a:t>Tekliflerin Sunulması</a:t>
            </a:r>
          </a:p>
          <a:p>
            <a:pPr algn="just"/>
            <a:r>
              <a:rPr lang="tr-TR" sz="3300" b="1" i="1" dirty="0"/>
              <a:t>Tekliflerin Değerlendirilmesi,</a:t>
            </a:r>
          </a:p>
          <a:p>
            <a:pPr algn="just"/>
            <a:r>
              <a:rPr lang="tr-TR" sz="3300" b="1" i="1" dirty="0"/>
              <a:t>Piyasa Fiyat Araştırma Tutanağı </a:t>
            </a:r>
            <a:r>
              <a:rPr lang="tr-TR" sz="3300" b="1" i="1" dirty="0" smtClean="0"/>
              <a:t>Düzenlenmesi,</a:t>
            </a:r>
            <a:endParaRPr lang="tr-TR" sz="3300" b="1" i="1" dirty="0"/>
          </a:p>
          <a:p>
            <a:pPr algn="just"/>
            <a:r>
              <a:rPr lang="tr-TR" sz="3300" b="1" i="1" dirty="0"/>
              <a:t>Mal ve Hizmetin Teslim Alınması</a:t>
            </a:r>
          </a:p>
          <a:p>
            <a:pPr algn="just"/>
            <a:r>
              <a:rPr lang="tr-TR" sz="3300" b="1" i="1" dirty="0"/>
              <a:t>Muayene Kabul Komisyonu Raporu Düzenlenmesi</a:t>
            </a:r>
          </a:p>
          <a:p>
            <a:pPr algn="just"/>
            <a:r>
              <a:rPr lang="tr-TR" sz="3300" b="1" i="1" dirty="0" smtClean="0"/>
              <a:t>Diğer Ödeme Evraklarının </a:t>
            </a:r>
            <a:r>
              <a:rPr lang="tr-TR" sz="3300" b="1" i="1" dirty="0"/>
              <a:t>Düzenlenmesi( </a:t>
            </a:r>
            <a:r>
              <a:rPr lang="tr-TR" sz="3300" b="1" i="1" dirty="0" smtClean="0"/>
              <a:t>Fatura vs.)</a:t>
            </a:r>
            <a:endParaRPr lang="tr-TR" sz="3300" b="1" i="1" dirty="0"/>
          </a:p>
          <a:p>
            <a:pPr algn="just"/>
            <a:r>
              <a:rPr lang="tr-TR" sz="3300" b="1" i="1" dirty="0" smtClean="0"/>
              <a:t>Ödeme </a:t>
            </a:r>
            <a:endParaRPr lang="tr-TR" sz="3300" b="1" i="1" dirty="0"/>
          </a:p>
          <a:p>
            <a:pPr marL="990600" lvl="1" indent="-533400" algn="just" fontAlgn="t">
              <a:lnSpc>
                <a:spcPct val="80000"/>
              </a:lnSpc>
              <a:buFontTx/>
              <a:buChar char="•"/>
            </a:pPr>
            <a:endParaRPr lang="tr-TR" sz="2400" dirty="0" smtClean="0">
              <a:cs typeface="Tahoma" pitchFamily="34" charset="0"/>
            </a:endParaRPr>
          </a:p>
          <a:p>
            <a:pPr marL="457200" lvl="1" indent="0" algn="just" fontAlgn="t">
              <a:lnSpc>
                <a:spcPct val="80000"/>
              </a:lnSpc>
              <a:buNone/>
            </a:pPr>
            <a:endParaRPr lang="tr-TR" sz="2400" dirty="0">
              <a:cs typeface="Tahoma" pitchFamily="34" charset="0"/>
            </a:endParaRPr>
          </a:p>
        </p:txBody>
      </p:sp>
    </p:spTree>
    <p:extLst>
      <p:ext uri="{BB962C8B-B14F-4D97-AF65-F5344CB8AC3E}">
        <p14:creationId xmlns:p14="http://schemas.microsoft.com/office/powerpoint/2010/main" val="1369161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1284752"/>
          </a:xfrm>
        </p:spPr>
        <p:txBody>
          <a:bodyPr>
            <a:normAutofit fontScale="90000"/>
          </a:bodyPr>
          <a:lstStyle/>
          <a:p>
            <a:pPr algn="ctr"/>
            <a:r>
              <a:rPr lang="tr-TR" b="1" dirty="0"/>
              <a:t>Doğrudan temin nedir ve hangi tür ihtiyaçlar doğrudan teminle karşılanabilecektir?</a:t>
            </a:r>
          </a:p>
        </p:txBody>
      </p:sp>
      <p:sp>
        <p:nvSpPr>
          <p:cNvPr id="3" name="İçerik Yer Tutucusu 2"/>
          <p:cNvSpPr>
            <a:spLocks noGrp="1"/>
          </p:cNvSpPr>
          <p:nvPr>
            <p:ph idx="1"/>
          </p:nvPr>
        </p:nvSpPr>
        <p:spPr>
          <a:xfrm>
            <a:off x="0" y="1772816"/>
            <a:ext cx="9144000" cy="5085184"/>
          </a:xfrm>
        </p:spPr>
        <p:txBody>
          <a:bodyPr>
            <a:normAutofit/>
          </a:bodyPr>
          <a:lstStyle/>
          <a:p>
            <a:pPr algn="just"/>
            <a:r>
              <a:rPr lang="tr-TR" dirty="0"/>
              <a:t>4734 sayılı Kanunun 4 üncü maddesinde, </a:t>
            </a:r>
            <a:r>
              <a:rPr lang="tr-TR" b="1" i="1" u="sng" dirty="0"/>
              <a:t>doğrudan temin</a:t>
            </a:r>
            <a:r>
              <a:rPr lang="tr-TR" dirty="0" smtClean="0"/>
              <a:t>; </a:t>
            </a:r>
            <a:r>
              <a:rPr lang="tr-TR" i="1" dirty="0" smtClean="0"/>
              <a:t>“ </a:t>
            </a:r>
            <a:r>
              <a:rPr lang="tr-TR" b="1" u="sng" dirty="0" smtClean="0"/>
              <a:t>Bu </a:t>
            </a:r>
            <a:r>
              <a:rPr lang="tr-TR" b="1" u="sng" dirty="0"/>
              <a:t>Kanunda belirtilen hallerde ihtiyaçların, idare tarafından davet edilen isteklilerle teknik şartların ve fiyatın görüşülerek doğrudan temin edilebildiği </a:t>
            </a:r>
            <a:r>
              <a:rPr lang="tr-TR" b="1" u="sng" dirty="0" smtClean="0"/>
              <a:t>usul </a:t>
            </a:r>
            <a:r>
              <a:rPr lang="tr-TR" i="1" dirty="0" smtClean="0"/>
              <a:t>”</a:t>
            </a:r>
            <a:r>
              <a:rPr lang="tr-TR" dirty="0" smtClean="0"/>
              <a:t> </a:t>
            </a:r>
            <a:r>
              <a:rPr lang="tr-TR" dirty="0"/>
              <a:t>şeklinde </a:t>
            </a:r>
            <a:r>
              <a:rPr lang="tr-TR" dirty="0" smtClean="0"/>
              <a:t>tanımlanmıştır.</a:t>
            </a:r>
          </a:p>
          <a:p>
            <a:pPr algn="just"/>
            <a:r>
              <a:rPr lang="tr-TR" dirty="0"/>
              <a:t>4734 sayılı Kanunun 18 inci maddesinde 4964 sayılı Kanunla yapılan değişiklikle de </a:t>
            </a:r>
            <a:r>
              <a:rPr lang="tr-TR" b="1" i="1" u="sng" dirty="0" smtClean="0"/>
              <a:t>“ doğrudan temin ” </a:t>
            </a:r>
            <a:r>
              <a:rPr lang="tr-TR" b="1" i="1" u="sng" dirty="0"/>
              <a:t>ihale usulleri arasından çıkarılmıştır.</a:t>
            </a:r>
          </a:p>
          <a:p>
            <a:endParaRPr lang="tr-TR" dirty="0"/>
          </a:p>
          <a:p>
            <a:endParaRPr lang="tr-TR" dirty="0"/>
          </a:p>
          <a:p>
            <a:endParaRPr lang="tr-TR" dirty="0"/>
          </a:p>
        </p:txBody>
      </p:sp>
    </p:spTree>
    <p:extLst>
      <p:ext uri="{BB962C8B-B14F-4D97-AF65-F5344CB8AC3E}">
        <p14:creationId xmlns:p14="http://schemas.microsoft.com/office/powerpoint/2010/main" val="10060047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fontScale="90000"/>
          </a:bodyPr>
          <a:lstStyle/>
          <a:p>
            <a:r>
              <a:rPr lang="tr-TR" b="1" i="1" dirty="0">
                <a:cs typeface="Tahoma" pitchFamily="34" charset="0"/>
              </a:rPr>
              <a:t>İhtiyacın Ortaya Çıkması</a:t>
            </a:r>
            <a:endParaRPr lang="tr-TR" b="1" i="1" dirty="0"/>
          </a:p>
        </p:txBody>
      </p:sp>
      <p:sp>
        <p:nvSpPr>
          <p:cNvPr id="3" name="İçerik Yer Tutucusu 2"/>
          <p:cNvSpPr>
            <a:spLocks noGrp="1"/>
          </p:cNvSpPr>
          <p:nvPr>
            <p:ph idx="1"/>
          </p:nvPr>
        </p:nvSpPr>
        <p:spPr>
          <a:xfrm>
            <a:off x="0" y="980728"/>
            <a:ext cx="9144000" cy="5877272"/>
          </a:xfrm>
        </p:spPr>
        <p:txBody>
          <a:bodyPr>
            <a:normAutofit/>
          </a:bodyPr>
          <a:lstStyle/>
          <a:p>
            <a:pPr algn="just"/>
            <a:r>
              <a:rPr lang="tr-TR" dirty="0"/>
              <a:t>Kamu alımları süreci </a:t>
            </a:r>
            <a:r>
              <a:rPr lang="tr-TR" b="1" i="1" u="sng" dirty="0"/>
              <a:t>ihtiyacın ortaya çıkmasıyla </a:t>
            </a:r>
            <a:r>
              <a:rPr lang="tr-TR" dirty="0"/>
              <a:t>başlar. Ancak bu ihtiyaç idarenin yerine getirmekle yükümlü olduğu görev veya hizmetlerin gerekleri doğrultusunda </a:t>
            </a:r>
            <a:r>
              <a:rPr lang="tr-TR" b="1" i="1" u="sng" dirty="0"/>
              <a:t>önceden planlanmış olmalıdır. </a:t>
            </a:r>
            <a:r>
              <a:rPr lang="tr-TR" dirty="0"/>
              <a:t>Böyle bir yaklaşım satın alma sürecinde Kanunda belirtilen temel ilkeleri hayata geçirmeyi de mümkün kılacaktır</a:t>
            </a:r>
            <a:r>
              <a:rPr lang="tr-TR" dirty="0" smtClean="0"/>
              <a:t>. </a:t>
            </a:r>
          </a:p>
          <a:p>
            <a:pPr algn="just"/>
            <a:r>
              <a:rPr lang="tr-TR" dirty="0" smtClean="0"/>
              <a:t>Bilindiği </a:t>
            </a:r>
            <a:r>
              <a:rPr lang="tr-TR" dirty="0"/>
              <a:t>üzere idareler</a:t>
            </a:r>
            <a:r>
              <a:rPr lang="tr-TR" dirty="0" smtClean="0"/>
              <a:t>, diğer </a:t>
            </a:r>
            <a:r>
              <a:rPr lang="tr-TR" dirty="0"/>
              <a:t>temel ilkelerin yanı sıra ihtiyaçların uygun şartlarla ve zamanında </a:t>
            </a:r>
            <a:r>
              <a:rPr lang="tr-TR" dirty="0" smtClean="0"/>
              <a:t>karşılanmasını (yıl boyunca ihtiyaca göre alım yapmayıp sene sonu ödeneği tüketmek amacıyla alım yapılmaması) </a:t>
            </a:r>
            <a:r>
              <a:rPr lang="tr-TR" dirty="0"/>
              <a:t>ve </a:t>
            </a:r>
            <a:r>
              <a:rPr lang="tr-TR" b="1" i="1" u="sng" dirty="0"/>
              <a:t>kaynakların verimli kullanılmasını</a:t>
            </a:r>
            <a:r>
              <a:rPr lang="tr-TR" dirty="0"/>
              <a:t> sağlamakla da yükümlüdürler. Bu nedenle, ilk adım olarak ihtiyacın doğru tespit edilmesi büyük önem arz etmektedir. </a:t>
            </a:r>
          </a:p>
          <a:p>
            <a:endParaRPr lang="tr-TR" dirty="0"/>
          </a:p>
        </p:txBody>
      </p:sp>
    </p:spTree>
    <p:extLst>
      <p:ext uri="{BB962C8B-B14F-4D97-AF65-F5344CB8AC3E}">
        <p14:creationId xmlns:p14="http://schemas.microsoft.com/office/powerpoint/2010/main" val="25516636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04664"/>
            <a:ext cx="8147248" cy="648072"/>
          </a:xfrm>
        </p:spPr>
        <p:txBody>
          <a:bodyPr>
            <a:normAutofit fontScale="90000"/>
          </a:bodyPr>
          <a:lstStyle/>
          <a:p>
            <a:r>
              <a:rPr lang="tr-TR" b="1" i="1" dirty="0"/>
              <a:t>Teknik Şartname</a:t>
            </a:r>
            <a:endParaRPr lang="tr-TR" dirty="0"/>
          </a:p>
        </p:txBody>
      </p:sp>
      <p:sp>
        <p:nvSpPr>
          <p:cNvPr id="3" name="İçerik Yer Tutucusu 2"/>
          <p:cNvSpPr>
            <a:spLocks noGrp="1"/>
          </p:cNvSpPr>
          <p:nvPr>
            <p:ph idx="1"/>
          </p:nvPr>
        </p:nvSpPr>
        <p:spPr>
          <a:xfrm>
            <a:off x="0" y="980728"/>
            <a:ext cx="9144000" cy="5877272"/>
          </a:xfrm>
        </p:spPr>
        <p:txBody>
          <a:bodyPr>
            <a:normAutofit fontScale="92500" lnSpcReduction="10000"/>
          </a:bodyPr>
          <a:lstStyle/>
          <a:p>
            <a:pPr algn="just">
              <a:buFont typeface="Wingdings" pitchFamily="2" charset="2"/>
              <a:buChar char="Ø"/>
            </a:pPr>
            <a:r>
              <a:rPr lang="tr-TR" dirty="0"/>
              <a:t>Doğrudan temin uygulamasında şartname ve sözleşme düzenlenmesi </a:t>
            </a:r>
            <a:r>
              <a:rPr lang="tr-TR" b="1" i="1" u="sng" dirty="0"/>
              <a:t>idarenin takdirinde bir husus olmakla birlikte özellikle süreli alımlarda, bir başka ifadeyle işin gerçekleştirilmesinin belli bir süreye bağlı olduğu mal, hizmet veya yapım işlerinde sözleşme </a:t>
            </a:r>
            <a:r>
              <a:rPr lang="tr-TR" b="1" i="1" u="sng" dirty="0" smtClean="0"/>
              <a:t>düzenlenmesi</a:t>
            </a:r>
            <a:r>
              <a:rPr lang="tr-TR" dirty="0" smtClean="0"/>
              <a:t> gerekmektedir.</a:t>
            </a:r>
          </a:p>
          <a:p>
            <a:pPr algn="just">
              <a:buFont typeface="Wingdings" pitchFamily="2" charset="2"/>
              <a:buChar char="Ø"/>
            </a:pPr>
            <a:r>
              <a:rPr lang="tr-TR" b="1" i="1" u="sng" dirty="0" smtClean="0"/>
              <a:t>Şartname </a:t>
            </a:r>
            <a:r>
              <a:rPr lang="tr-TR" b="1" i="1" u="sng" dirty="0"/>
              <a:t>ve sözleşme düzenlenecek hallerde</a:t>
            </a:r>
            <a:r>
              <a:rPr lang="tr-TR" dirty="0"/>
              <a:t>;</a:t>
            </a:r>
          </a:p>
          <a:p>
            <a:pPr algn="just"/>
            <a:r>
              <a:rPr lang="tr-TR" dirty="0" smtClean="0"/>
              <a:t>Uygulama </a:t>
            </a:r>
            <a:r>
              <a:rPr lang="tr-TR" dirty="0"/>
              <a:t>Yönetmelikleri ekinde yer alan Tip Sözleşme ve Tip Şartnamelerin kullanılma zorunluluğu,</a:t>
            </a:r>
          </a:p>
          <a:p>
            <a:pPr algn="just"/>
            <a:r>
              <a:rPr lang="tr-TR" dirty="0" smtClean="0"/>
              <a:t>4734 </a:t>
            </a:r>
            <a:r>
              <a:rPr lang="tr-TR" dirty="0"/>
              <a:t>sayılı Kanunun 27 </a:t>
            </a:r>
            <a:r>
              <a:rPr lang="tr-TR" dirty="0" err="1"/>
              <a:t>nci</a:t>
            </a:r>
            <a:r>
              <a:rPr lang="tr-TR" dirty="0"/>
              <a:t> maddesinde düzenlenen idari şartnamede bulunması zorunlu hususlara uyma zorunluluğu,</a:t>
            </a:r>
          </a:p>
          <a:p>
            <a:pPr algn="just"/>
            <a:r>
              <a:rPr lang="tr-TR" dirty="0" smtClean="0"/>
              <a:t>4735 </a:t>
            </a:r>
            <a:r>
              <a:rPr lang="tr-TR" dirty="0"/>
              <a:t>sayılı Kanunun 7 </a:t>
            </a:r>
            <a:r>
              <a:rPr lang="tr-TR" dirty="0" err="1"/>
              <a:t>nci</a:t>
            </a:r>
            <a:r>
              <a:rPr lang="tr-TR" dirty="0"/>
              <a:t> maddesinde düzenlenen sözleşmede bulunması zorunlu hususlara uyma zorunluluğu,</a:t>
            </a:r>
          </a:p>
          <a:p>
            <a:pPr algn="just"/>
            <a:r>
              <a:rPr lang="tr-TR" b="1" i="1" u="sng" dirty="0"/>
              <a:t>olmaksızın, işin niteliğine göre; sözleşmenin konusunu, bedelini, süresini, tarafların hak ve yükümlülüklerini belirleyen bir sözleşme metni </a:t>
            </a:r>
            <a:r>
              <a:rPr lang="tr-TR" b="1" i="1" u="sng" dirty="0" smtClean="0"/>
              <a:t>kullanılabilecektir.</a:t>
            </a:r>
            <a:endParaRPr lang="tr-TR" b="1" i="1" u="sng" dirty="0"/>
          </a:p>
        </p:txBody>
      </p:sp>
    </p:spTree>
    <p:extLst>
      <p:ext uri="{BB962C8B-B14F-4D97-AF65-F5344CB8AC3E}">
        <p14:creationId xmlns:p14="http://schemas.microsoft.com/office/powerpoint/2010/main" val="39536880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0446"/>
            <a:ext cx="8229600" cy="792088"/>
          </a:xfrm>
        </p:spPr>
        <p:txBody>
          <a:bodyPr>
            <a:normAutofit fontScale="90000"/>
          </a:bodyPr>
          <a:lstStyle/>
          <a:p>
            <a:r>
              <a:rPr lang="tr-TR" b="1" i="1" dirty="0"/>
              <a:t>Teknik Şartname</a:t>
            </a:r>
            <a:endParaRPr lang="tr-TR" dirty="0"/>
          </a:p>
        </p:txBody>
      </p:sp>
      <p:sp>
        <p:nvSpPr>
          <p:cNvPr id="3" name="İçerik Yer Tutucusu 2"/>
          <p:cNvSpPr>
            <a:spLocks noGrp="1"/>
          </p:cNvSpPr>
          <p:nvPr>
            <p:ph idx="1"/>
          </p:nvPr>
        </p:nvSpPr>
        <p:spPr>
          <a:xfrm>
            <a:off x="0" y="764704"/>
            <a:ext cx="9144000" cy="6093296"/>
          </a:xfrm>
        </p:spPr>
        <p:txBody>
          <a:bodyPr>
            <a:normAutofit/>
          </a:bodyPr>
          <a:lstStyle/>
          <a:p>
            <a:pPr algn="just">
              <a:buFont typeface="Wingdings" pitchFamily="2" charset="2"/>
              <a:buChar char="Ø"/>
            </a:pPr>
            <a:r>
              <a:rPr lang="tr-TR" b="1" i="1" u="sng" dirty="0"/>
              <a:t>Alınacak malın teknik </a:t>
            </a:r>
            <a:r>
              <a:rPr lang="tr-TR" b="1" i="1" u="sng" dirty="0" smtClean="0"/>
              <a:t>kriter </a:t>
            </a:r>
            <a:r>
              <a:rPr lang="tr-TR" b="1" i="1" u="sng" dirty="0"/>
              <a:t>ve </a:t>
            </a:r>
            <a:r>
              <a:rPr lang="tr-TR" b="1" i="1" u="sng" dirty="0" smtClean="0"/>
              <a:t>özelliklerinin</a:t>
            </a:r>
            <a:r>
              <a:rPr lang="tr-TR" dirty="0" smtClean="0"/>
              <a:t>,  </a:t>
            </a:r>
            <a:r>
              <a:rPr lang="tr-TR" b="1" i="1" u="sng" dirty="0"/>
              <a:t>verimliliği ve fonksiyonelliği sağlamaya yönelik olması, rekabeti engelleyici hususlar içermemesi ve fırsat eşitliğini sağlaması zorunludur.</a:t>
            </a:r>
          </a:p>
          <a:p>
            <a:pPr algn="just">
              <a:buFont typeface="Wingdings" pitchFamily="2" charset="2"/>
              <a:buChar char="Ø"/>
            </a:pPr>
            <a:r>
              <a:rPr lang="tr-TR" dirty="0"/>
              <a:t> </a:t>
            </a:r>
            <a:r>
              <a:rPr lang="tr-TR" b="1" i="1" u="sng" dirty="0"/>
              <a:t>Teknik şartnamede, belli bir marka, model, patent, menşei, kaynak veya ürün belirtilemez ve belirli bir marka veya modele yönelik özellik ve tanımlamalara yer verilemez</a:t>
            </a:r>
            <a:r>
              <a:rPr lang="tr-TR" dirty="0"/>
              <a:t>. Ancak, ulusal ve/veya uluslararası teknik standartların bulunmadığı veya teknik özelliklerin belirlenmesinin mümkün olmadığı hallerde, </a:t>
            </a:r>
            <a:r>
              <a:rPr lang="tr-TR" b="1" dirty="0"/>
              <a:t>“veya dengi”</a:t>
            </a:r>
            <a:r>
              <a:rPr lang="tr-TR" dirty="0"/>
              <a:t> ifadesine yer verilmek şartıyla marka veya model belirtilebilir.</a:t>
            </a:r>
          </a:p>
          <a:p>
            <a:endParaRPr lang="tr-TR" dirty="0"/>
          </a:p>
        </p:txBody>
      </p:sp>
    </p:spTree>
    <p:extLst>
      <p:ext uri="{BB962C8B-B14F-4D97-AF65-F5344CB8AC3E}">
        <p14:creationId xmlns:p14="http://schemas.microsoft.com/office/powerpoint/2010/main" val="15763536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720080"/>
          </a:xfrm>
        </p:spPr>
        <p:txBody>
          <a:bodyPr>
            <a:normAutofit fontScale="90000"/>
          </a:bodyPr>
          <a:lstStyle/>
          <a:p>
            <a:pPr algn="ctr"/>
            <a:r>
              <a:rPr lang="tr-TR" sz="4000" b="1" i="1" dirty="0" smtClean="0"/>
              <a:t>Yaklaşık Maliyet (Yapım İşlerinde zorunlu Diğer hallerde İdarenin takdirine göre)</a:t>
            </a:r>
            <a:endParaRPr lang="tr-TR" sz="4000" b="1" i="1" dirty="0"/>
          </a:p>
        </p:txBody>
      </p:sp>
      <p:sp>
        <p:nvSpPr>
          <p:cNvPr id="3" name="İçerik Yer Tutucusu 2"/>
          <p:cNvSpPr>
            <a:spLocks noGrp="1"/>
          </p:cNvSpPr>
          <p:nvPr>
            <p:ph idx="1"/>
          </p:nvPr>
        </p:nvSpPr>
        <p:spPr>
          <a:xfrm>
            <a:off x="0" y="836712"/>
            <a:ext cx="9144000" cy="6021288"/>
          </a:xfrm>
        </p:spPr>
        <p:txBody>
          <a:bodyPr>
            <a:normAutofit/>
          </a:bodyPr>
          <a:lstStyle/>
          <a:p>
            <a:pPr algn="just">
              <a:buFont typeface="Wingdings" pitchFamily="2" charset="2"/>
              <a:buChar char="Ø"/>
            </a:pPr>
            <a:r>
              <a:rPr lang="tr-TR" dirty="0"/>
              <a:t>4734/22 (d) maddesine göre ihtiyaçları temin ederken </a:t>
            </a:r>
            <a:r>
              <a:rPr lang="tr-TR" dirty="0" smtClean="0"/>
              <a:t>yapılan alım; doğrudan temin bir </a:t>
            </a:r>
            <a:r>
              <a:rPr lang="tr-TR" dirty="0"/>
              <a:t>ihale usulü olmadığından yaklaşık maliyetin </a:t>
            </a:r>
            <a:r>
              <a:rPr lang="tr-TR" dirty="0" smtClean="0"/>
              <a:t>tespitinde, </a:t>
            </a:r>
            <a:r>
              <a:rPr lang="tr-TR" b="1" i="1" u="sng" dirty="0"/>
              <a:t>ilk önce 4734/9 maddesine göre yaklaşık maliyet tespit etmek gerekir.</a:t>
            </a:r>
            <a:r>
              <a:rPr lang="tr-TR" dirty="0"/>
              <a:t> </a:t>
            </a:r>
            <a:r>
              <a:rPr lang="tr-TR" b="1" i="1" u="sng" dirty="0"/>
              <a:t>Yaklaşık maliyet tespit etmeden karşılanacak ihtiyacın belirlenen parasal tutarın altında kalıp kalmadığı bilinemez. </a:t>
            </a:r>
          </a:p>
          <a:p>
            <a:pPr algn="just">
              <a:buFont typeface="Wingdings" pitchFamily="2" charset="2"/>
              <a:buChar char="Ø"/>
            </a:pPr>
            <a:r>
              <a:rPr lang="tr-TR" b="1" u="sng" dirty="0"/>
              <a:t>Bu nedenle 4734/22 (d) bendine göre yapılacak alımlar için öncelikle yaklaşık maliyet hesap cetvelinin idarece hazırlanması ve hesap cetvelinin ihale yetkilisine onaylattırılması gerekmektedir. </a:t>
            </a:r>
          </a:p>
          <a:p>
            <a:endParaRPr lang="tr-TR" dirty="0"/>
          </a:p>
        </p:txBody>
      </p:sp>
    </p:spTree>
    <p:extLst>
      <p:ext uri="{BB962C8B-B14F-4D97-AF65-F5344CB8AC3E}">
        <p14:creationId xmlns:p14="http://schemas.microsoft.com/office/powerpoint/2010/main" val="16238900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260648"/>
            <a:ext cx="8229600" cy="720080"/>
          </a:xfrm>
        </p:spPr>
        <p:txBody>
          <a:bodyPr>
            <a:normAutofit fontScale="90000"/>
          </a:bodyPr>
          <a:lstStyle/>
          <a:p>
            <a:r>
              <a:rPr lang="tr-TR" b="1" i="1" dirty="0" smtClean="0"/>
              <a:t>Yaklaşık Maliyet</a:t>
            </a:r>
            <a:endParaRPr lang="tr-TR" b="1" i="1" dirty="0"/>
          </a:p>
        </p:txBody>
      </p:sp>
      <p:sp>
        <p:nvSpPr>
          <p:cNvPr id="3" name="İçerik Yer Tutucusu 2"/>
          <p:cNvSpPr>
            <a:spLocks noGrp="1"/>
          </p:cNvSpPr>
          <p:nvPr>
            <p:ph idx="1"/>
          </p:nvPr>
        </p:nvSpPr>
        <p:spPr>
          <a:xfrm>
            <a:off x="0" y="1052736"/>
            <a:ext cx="9144000" cy="5616624"/>
          </a:xfrm>
        </p:spPr>
        <p:txBody>
          <a:bodyPr>
            <a:normAutofit lnSpcReduction="10000"/>
          </a:bodyPr>
          <a:lstStyle/>
          <a:p>
            <a:pPr algn="just">
              <a:lnSpc>
                <a:spcPct val="80000"/>
              </a:lnSpc>
              <a:buFont typeface="Wingdings" pitchFamily="2" charset="2"/>
              <a:buChar char="Ø"/>
            </a:pPr>
            <a:r>
              <a:rPr lang="tr-TR" dirty="0"/>
              <a:t>İdare, alım konusu malın özelliğine göre kamu kurum ve kuruluşları ile </a:t>
            </a:r>
            <a:r>
              <a:rPr lang="tr-TR" b="1" i="1" u="sng" dirty="0"/>
              <a:t>kamu kurumu niteliğindeki meslek kuruluşlarından fiyat isteyerek yaklaşık maliyeti hesaplayabilir.</a:t>
            </a:r>
          </a:p>
          <a:p>
            <a:pPr algn="just">
              <a:lnSpc>
                <a:spcPct val="80000"/>
              </a:lnSpc>
              <a:buFont typeface="Wingdings" pitchFamily="2" charset="2"/>
              <a:buChar char="Ø"/>
            </a:pPr>
            <a:r>
              <a:rPr lang="tr-TR" dirty="0"/>
              <a:t>İdare, </a:t>
            </a:r>
            <a:r>
              <a:rPr lang="tr-TR" b="1" i="1" u="sng" dirty="0"/>
              <a:t>piyasada alım konusu malı üreten veya pazarlayan gerçek veya tüzel kişilerden de fiyat bildirimi veya proforma fatura isteyerek yaklaşık maliyeti hesaplayabilir.</a:t>
            </a:r>
          </a:p>
          <a:p>
            <a:pPr algn="just">
              <a:lnSpc>
                <a:spcPct val="80000"/>
              </a:lnSpc>
              <a:buFont typeface="Wingdings" pitchFamily="2" charset="2"/>
              <a:buChar char="Ø"/>
            </a:pPr>
            <a:r>
              <a:rPr lang="tr-TR" dirty="0"/>
              <a:t>İdare, alım konusu mala ilişkin olarak </a:t>
            </a:r>
            <a:r>
              <a:rPr lang="tr-TR" b="1" i="1" u="sng" dirty="0"/>
              <a:t>Bütçe Uygulama Talimatlarında ve/veya Sağlık Uygulama Tebliğlerinde yer alan fiyatları kullanarak yaklaşık maliyeti hesaplayabilir.</a:t>
            </a:r>
            <a:r>
              <a:rPr lang="tr-TR" dirty="0"/>
              <a:t> Bu fiyatlarda KDV veya farklı nitelikte giderler bulunması durumunda bu giderler fiyatlardan indirilerek yaklaşık maliyet hesaplanır</a:t>
            </a:r>
            <a:r>
              <a:rPr lang="tr-TR" b="1" i="1" u="sng" dirty="0"/>
              <a:t>.</a:t>
            </a:r>
          </a:p>
          <a:p>
            <a:pPr algn="just">
              <a:lnSpc>
                <a:spcPct val="80000"/>
              </a:lnSpc>
              <a:buFont typeface="Wingdings" pitchFamily="2" charset="2"/>
              <a:buChar char="Ø"/>
            </a:pPr>
            <a:r>
              <a:rPr lang="tr-TR" dirty="0"/>
              <a:t>İdare, </a:t>
            </a:r>
            <a:r>
              <a:rPr lang="tr-TR" b="1" i="1" u="sng" dirty="0"/>
              <a:t>kamu kurum ve kuruluşları ile kamu kurumu niteliğindeki meslek kuruluşlarının internet sayfalarında yayımlanan fiyatları kullanarak yaklaşık maliyeti </a:t>
            </a:r>
            <a:r>
              <a:rPr lang="tr-TR" b="1" i="1" u="sng" dirty="0" smtClean="0"/>
              <a:t>hesaplayabilir.</a:t>
            </a:r>
            <a:endParaRPr lang="tr-TR" b="1" i="1" u="sng" dirty="0"/>
          </a:p>
        </p:txBody>
      </p:sp>
    </p:spTree>
    <p:extLst>
      <p:ext uri="{BB962C8B-B14F-4D97-AF65-F5344CB8AC3E}">
        <p14:creationId xmlns:p14="http://schemas.microsoft.com/office/powerpoint/2010/main" val="10356018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420656"/>
          </a:xfrm>
        </p:spPr>
        <p:txBody>
          <a:bodyPr>
            <a:normAutofit fontScale="90000"/>
          </a:bodyPr>
          <a:lstStyle/>
          <a:p>
            <a:r>
              <a:rPr lang="tr-TR" b="1" i="1" dirty="0" smtClean="0"/>
              <a:t>Yaklaşık Maliyet</a:t>
            </a:r>
            <a:endParaRPr lang="tr-TR" b="1" i="1" dirty="0"/>
          </a:p>
        </p:txBody>
      </p:sp>
      <p:sp>
        <p:nvSpPr>
          <p:cNvPr id="3" name="İçerik Yer Tutucusu 2"/>
          <p:cNvSpPr>
            <a:spLocks noGrp="1"/>
          </p:cNvSpPr>
          <p:nvPr>
            <p:ph idx="1"/>
          </p:nvPr>
        </p:nvSpPr>
        <p:spPr>
          <a:xfrm>
            <a:off x="251520" y="1196752"/>
            <a:ext cx="8892480" cy="5661248"/>
          </a:xfrm>
        </p:spPr>
        <p:txBody>
          <a:bodyPr>
            <a:normAutofit lnSpcReduction="10000"/>
          </a:bodyPr>
          <a:lstStyle/>
          <a:p>
            <a:pPr algn="just"/>
            <a:r>
              <a:rPr lang="tr-TR" sz="3600" b="1" i="1" u="sng" dirty="0"/>
              <a:t>İdare yaklaşık maliyetin hesaplanmasında; alım konusu malın niteliğini, miktarını, teslim süresini, nakliyesini, sigortasını ve diğer özel şartlarını belirterek KDV hariç fiyat bildirilmesini ister. Ancak, idare, gerçek piyasa fiyatlarını yansıtmayan ve yaklaşık maliyetin hesaplanmasında hatalara sebep olabilecek fiyat bildirimlerini ve proforma faturaları değerlendirmeye almaz. </a:t>
            </a:r>
          </a:p>
          <a:p>
            <a:endParaRPr lang="tr-TR" dirty="0"/>
          </a:p>
        </p:txBody>
      </p:sp>
    </p:spTree>
    <p:extLst>
      <p:ext uri="{BB962C8B-B14F-4D97-AF65-F5344CB8AC3E}">
        <p14:creationId xmlns:p14="http://schemas.microsoft.com/office/powerpoint/2010/main" val="903533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i="1" dirty="0" smtClean="0"/>
              <a:t>Onay Belgesi</a:t>
            </a:r>
            <a:r>
              <a:rPr lang="tr-TR" dirty="0" smtClean="0"/>
              <a:t/>
            </a:r>
            <a:br>
              <a:rPr lang="tr-TR" dirty="0" smtClean="0"/>
            </a:br>
            <a:endParaRPr lang="tr-TR" dirty="0"/>
          </a:p>
        </p:txBody>
      </p:sp>
      <p:sp>
        <p:nvSpPr>
          <p:cNvPr id="3" name="İçerik Yer Tutucusu 2"/>
          <p:cNvSpPr>
            <a:spLocks noGrp="1"/>
          </p:cNvSpPr>
          <p:nvPr>
            <p:ph idx="1"/>
          </p:nvPr>
        </p:nvSpPr>
        <p:spPr>
          <a:xfrm>
            <a:off x="0" y="908720"/>
            <a:ext cx="9144000" cy="5949280"/>
          </a:xfrm>
        </p:spPr>
        <p:txBody>
          <a:bodyPr>
            <a:normAutofit fontScale="92500"/>
          </a:bodyPr>
          <a:lstStyle/>
          <a:p>
            <a:pPr algn="just"/>
            <a:r>
              <a:rPr lang="tr-TR" sz="4400" dirty="0"/>
              <a:t>Doğrudan temin yöntemi ile gerçekleştirilecek alımlarda </a:t>
            </a:r>
            <a:r>
              <a:rPr lang="tr-TR" sz="4400" b="1" i="1" u="sng" dirty="0"/>
              <a:t>“onay belgesi” düzenlenmesi zorunludur. Zira, herhangi bir alımın doğrudan temin kapsamına girip girmediği, ödenek durumu, işin nev'i, niteliği, varsa proje numarası, miktarı vb. hususların tespiti onay belgesi ile somutlaştırılacaktır.  </a:t>
            </a:r>
          </a:p>
          <a:p>
            <a:endParaRPr lang="tr-TR" dirty="0"/>
          </a:p>
        </p:txBody>
      </p:sp>
    </p:spTree>
    <p:extLst>
      <p:ext uri="{BB962C8B-B14F-4D97-AF65-F5344CB8AC3E}">
        <p14:creationId xmlns:p14="http://schemas.microsoft.com/office/powerpoint/2010/main" val="1091056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720080"/>
          </a:xfrm>
        </p:spPr>
        <p:txBody>
          <a:bodyPr>
            <a:normAutofit fontScale="90000"/>
          </a:bodyPr>
          <a:lstStyle/>
          <a:p>
            <a:r>
              <a:rPr lang="tr-TR" b="1" i="1" dirty="0"/>
              <a:t>Onay Belgesi</a:t>
            </a:r>
            <a:endParaRPr lang="tr-TR" dirty="0"/>
          </a:p>
        </p:txBody>
      </p:sp>
      <p:sp>
        <p:nvSpPr>
          <p:cNvPr id="3" name="İçerik Yer Tutucusu 2"/>
          <p:cNvSpPr>
            <a:spLocks noGrp="1"/>
          </p:cNvSpPr>
          <p:nvPr>
            <p:ph idx="1"/>
          </p:nvPr>
        </p:nvSpPr>
        <p:spPr>
          <a:xfrm>
            <a:off x="0" y="764704"/>
            <a:ext cx="9144000" cy="6093296"/>
          </a:xfrm>
        </p:spPr>
        <p:txBody>
          <a:bodyPr>
            <a:normAutofit/>
          </a:bodyPr>
          <a:lstStyle/>
          <a:p>
            <a:pPr algn="just"/>
            <a:r>
              <a:rPr lang="tr-TR" dirty="0"/>
              <a:t>Doğrudan teminde Kanunun ihale usulleri için öngördüğü kuralların uygulanma zorunluluğu bulunmamakla birlikte, </a:t>
            </a:r>
            <a:r>
              <a:rPr lang="tr-TR" b="1" i="1" u="sng" dirty="0"/>
              <a:t>doğrudan teminin doğasıyla çelişmeyen genel kuralların uygulanması gerekmektedir.</a:t>
            </a:r>
            <a:r>
              <a:rPr lang="tr-TR" dirty="0"/>
              <a:t> </a:t>
            </a:r>
            <a:r>
              <a:rPr lang="tr-TR" b="1" i="1" u="sng" dirty="0"/>
              <a:t>Bunlardan birisi de ihale yetkilisinden alınması gereken onay belgesidir. Zira, doğrudan temin bir ihale usulü olmamakla birlikte, Kamu İhale Kanunu kapsamında gerçekleşen ve kamu gideri gerektiren bir alım yöntemidir</a:t>
            </a:r>
            <a:r>
              <a:rPr lang="tr-TR" b="1" i="1" u="sng" dirty="0" smtClean="0"/>
              <a:t>.</a:t>
            </a:r>
          </a:p>
          <a:p>
            <a:pPr algn="just"/>
            <a:r>
              <a:rPr lang="tr-TR" dirty="0" smtClean="0"/>
              <a:t> </a:t>
            </a:r>
            <a:r>
              <a:rPr lang="tr-TR" b="1" i="1" u="sng" dirty="0"/>
              <a:t>Bu alım yönteminde de ihtiyacın karşılanmasının gerekliliği, karşılanma yöntemi, ödenek durumu, avans ve/veya fiyat farkı verilip verilmeyeceği gibi hususlarda ihale yetkilisinden onay alınması zorunludur ve bu işlem onay belgesiyle gerçekleşecektir.</a:t>
            </a:r>
          </a:p>
          <a:p>
            <a:endParaRPr lang="tr-TR" dirty="0"/>
          </a:p>
        </p:txBody>
      </p:sp>
    </p:spTree>
    <p:extLst>
      <p:ext uri="{BB962C8B-B14F-4D97-AF65-F5344CB8AC3E}">
        <p14:creationId xmlns:p14="http://schemas.microsoft.com/office/powerpoint/2010/main" val="11167709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0"/>
            <a:ext cx="8229600" cy="836712"/>
          </a:xfrm>
        </p:spPr>
        <p:txBody>
          <a:bodyPr>
            <a:normAutofit/>
          </a:bodyPr>
          <a:lstStyle/>
          <a:p>
            <a:r>
              <a:rPr lang="tr-TR" b="1" i="1" dirty="0" smtClean="0"/>
              <a:t>Onay Belgesi</a:t>
            </a:r>
            <a:endParaRPr lang="tr-TR" b="1" i="1" dirty="0"/>
          </a:p>
        </p:txBody>
      </p:sp>
      <p:sp>
        <p:nvSpPr>
          <p:cNvPr id="3" name="İçerik Yer Tutucusu 2"/>
          <p:cNvSpPr>
            <a:spLocks noGrp="1"/>
          </p:cNvSpPr>
          <p:nvPr>
            <p:ph idx="1"/>
          </p:nvPr>
        </p:nvSpPr>
        <p:spPr>
          <a:xfrm>
            <a:off x="0" y="1124744"/>
            <a:ext cx="9144000" cy="5733256"/>
          </a:xfrm>
        </p:spPr>
        <p:txBody>
          <a:bodyPr>
            <a:normAutofit/>
          </a:bodyPr>
          <a:lstStyle/>
          <a:p>
            <a:pPr algn="just"/>
            <a:r>
              <a:rPr lang="tr-TR" dirty="0"/>
              <a:t>İhale yetkilisi onay belgesiyle ihtiyacın karşılanmasına ve </a:t>
            </a:r>
            <a:r>
              <a:rPr lang="tr-TR" b="1" i="1" u="sng" dirty="0"/>
              <a:t>bütçede bu ihtiyaç için ayrılan ödeneğin kullanılabilmesine ön izin vermenin yanında, bu ihtiyacın Kanunun 22 </a:t>
            </a:r>
            <a:r>
              <a:rPr lang="tr-TR" b="1" i="1" u="sng" dirty="0" err="1"/>
              <a:t>nci</a:t>
            </a:r>
            <a:r>
              <a:rPr lang="tr-TR" b="1" i="1" u="sng" dirty="0"/>
              <a:t> maddesinde sayılan hallerden birisine girdiği ve doğrudan teminle karşılanabileceği hususuna da olur vermektedir.</a:t>
            </a:r>
            <a:r>
              <a:rPr lang="tr-TR" dirty="0"/>
              <a:t> Bütün bu nedenlerle doğrudan temin uygulamasında da </a:t>
            </a:r>
            <a:r>
              <a:rPr lang="tr-TR" b="1" i="1" u="sng" dirty="0"/>
              <a:t>ihale yetkilisinden mutlaka bir onay belgesi alınması gerekmektedir.</a:t>
            </a:r>
            <a:r>
              <a:rPr lang="tr-TR" dirty="0"/>
              <a:t> Bu husus 25.07.2005 tarih ve 25886 sayılı Resmi Gazetede yayımlanan </a:t>
            </a:r>
            <a:r>
              <a:rPr lang="tr-TR" b="1" i="1" u="sng" dirty="0"/>
              <a:t>Kamu İhale Genel Tebliğinde</a:t>
            </a:r>
            <a:r>
              <a:rPr lang="tr-TR" dirty="0"/>
              <a:t> de zorunlu tutulmuştur</a:t>
            </a:r>
            <a:r>
              <a:rPr lang="tr-TR" dirty="0" smtClean="0"/>
              <a:t>. </a:t>
            </a:r>
            <a:r>
              <a:rPr lang="tr-TR" b="1" i="1" dirty="0" smtClean="0"/>
              <a:t>( Madde 22.1.1.4 )</a:t>
            </a:r>
            <a:endParaRPr lang="tr-TR" b="1" i="1" dirty="0"/>
          </a:p>
          <a:p>
            <a:endParaRPr lang="tr-TR" dirty="0"/>
          </a:p>
        </p:txBody>
      </p:sp>
    </p:spTree>
    <p:extLst>
      <p:ext uri="{BB962C8B-B14F-4D97-AF65-F5344CB8AC3E}">
        <p14:creationId xmlns:p14="http://schemas.microsoft.com/office/powerpoint/2010/main" val="9163255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210146"/>
          </a:xfrm>
        </p:spPr>
        <p:txBody>
          <a:bodyPr>
            <a:normAutofit fontScale="90000"/>
          </a:bodyPr>
          <a:lstStyle/>
          <a:p>
            <a:r>
              <a:rPr lang="tr-TR" b="1" i="1" dirty="0" smtClean="0"/>
              <a:t>Kamu İhale Genel Tebliği - Onay Belgesi  </a:t>
            </a:r>
            <a:r>
              <a:rPr lang="tr-TR" b="1" i="1" dirty="0" smtClean="0">
                <a:hlinkClick r:id="rId2" action="ppaction://hlinkfile"/>
              </a:rPr>
              <a:t>ONAY BELGESI.doc</a:t>
            </a:r>
            <a:endParaRPr lang="tr-TR" dirty="0"/>
          </a:p>
        </p:txBody>
      </p:sp>
      <p:sp>
        <p:nvSpPr>
          <p:cNvPr id="3" name="İçerik Yer Tutucusu 2"/>
          <p:cNvSpPr>
            <a:spLocks noGrp="1"/>
          </p:cNvSpPr>
          <p:nvPr>
            <p:ph idx="1"/>
          </p:nvPr>
        </p:nvSpPr>
        <p:spPr>
          <a:xfrm>
            <a:off x="0" y="1412776"/>
            <a:ext cx="9144000" cy="5445224"/>
          </a:xfrm>
        </p:spPr>
        <p:txBody>
          <a:bodyPr>
            <a:normAutofit/>
          </a:bodyPr>
          <a:lstStyle/>
          <a:p>
            <a:pPr algn="just"/>
            <a:r>
              <a:rPr lang="tr-TR" b="1" dirty="0"/>
              <a:t>22.1.1.4. </a:t>
            </a:r>
            <a:r>
              <a:rPr lang="tr-TR" dirty="0"/>
              <a:t>Diğer taraftan 22 </a:t>
            </a:r>
            <a:r>
              <a:rPr lang="tr-TR" dirty="0" err="1"/>
              <a:t>nci</a:t>
            </a:r>
            <a:r>
              <a:rPr lang="tr-TR" dirty="0"/>
              <a:t> maddeye göre ihtiyaçların karşılanmasında </a:t>
            </a:r>
            <a:r>
              <a:rPr lang="tr-TR" b="1" i="1" u="sng" dirty="0"/>
              <a:t>onay belgesi düzenlenmesi, onayı takiben ihale yetkilisince görevlendirilen kişi veya kişiler tarafından piyasada fiyat araştırması yapılması ve buna ilişkin belgelerin dayanakları ile birlikte onay belgesine eklenmesi zorunludur. </a:t>
            </a:r>
            <a:r>
              <a:rPr lang="tr-TR" dirty="0"/>
              <a:t>İdarelerce gerekli görülmesi halinde, fiyat araştırmaları, ilgili İhale Uygulama Yönetmeliklerinde yaklaşık maliyetin belirlenmesine ilişkin esas ve usuller çerçevesinde yapılabilir.</a:t>
            </a:r>
          </a:p>
        </p:txBody>
      </p:sp>
    </p:spTree>
    <p:extLst>
      <p:ext uri="{BB962C8B-B14F-4D97-AF65-F5344CB8AC3E}">
        <p14:creationId xmlns:p14="http://schemas.microsoft.com/office/powerpoint/2010/main" val="25222005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06090"/>
          </a:xfrm>
        </p:spPr>
        <p:txBody>
          <a:bodyPr>
            <a:normAutofit fontScale="90000"/>
          </a:bodyPr>
          <a:lstStyle/>
          <a:p>
            <a:pPr algn="ctr"/>
            <a:r>
              <a:rPr lang="tr-TR" b="1" i="1" dirty="0" smtClean="0"/>
              <a:t>Doğrudan Temin</a:t>
            </a:r>
            <a:endParaRPr lang="tr-TR" b="1" i="1" dirty="0"/>
          </a:p>
        </p:txBody>
      </p:sp>
      <p:sp>
        <p:nvSpPr>
          <p:cNvPr id="3" name="İçerik Yer Tutucusu 2"/>
          <p:cNvSpPr>
            <a:spLocks noGrp="1"/>
          </p:cNvSpPr>
          <p:nvPr>
            <p:ph idx="1"/>
          </p:nvPr>
        </p:nvSpPr>
        <p:spPr>
          <a:xfrm>
            <a:off x="0" y="980728"/>
            <a:ext cx="9144000" cy="5877272"/>
          </a:xfrm>
        </p:spPr>
        <p:txBody>
          <a:bodyPr>
            <a:normAutofit fontScale="85000" lnSpcReduction="20000"/>
          </a:bodyPr>
          <a:lstStyle/>
          <a:p>
            <a:pPr marL="0" indent="0" algn="just">
              <a:buNone/>
            </a:pPr>
            <a:r>
              <a:rPr lang="tr-TR" dirty="0" smtClean="0"/>
              <a:t>Diğer </a:t>
            </a:r>
            <a:r>
              <a:rPr lang="tr-TR" dirty="0"/>
              <a:t>taraftan </a:t>
            </a:r>
            <a:r>
              <a:rPr lang="tr-TR" b="1" i="1" u="sng" dirty="0"/>
              <a:t>doğrudan teminin konusunu oluşturan ihtiyaçlar ile doğrudan temin yöntemine</a:t>
            </a:r>
            <a:r>
              <a:rPr lang="tr-TR" dirty="0"/>
              <a:t> ilişkin olarak 4734 sayılı Kanunun 22 </a:t>
            </a:r>
            <a:r>
              <a:rPr lang="tr-TR" dirty="0" err="1"/>
              <a:t>nci</a:t>
            </a:r>
            <a:r>
              <a:rPr lang="tr-TR" dirty="0"/>
              <a:t> maddesinde;</a:t>
            </a:r>
          </a:p>
          <a:p>
            <a:pPr marL="0" indent="0" algn="just">
              <a:buNone/>
            </a:pPr>
            <a:r>
              <a:rPr lang="tr-TR" b="1" dirty="0"/>
              <a:t>Doğrudan temin</a:t>
            </a:r>
            <a:endParaRPr lang="tr-TR" dirty="0"/>
          </a:p>
          <a:p>
            <a:pPr marL="0" indent="0" algn="just">
              <a:buNone/>
            </a:pPr>
            <a:r>
              <a:rPr lang="tr-TR" b="1" dirty="0"/>
              <a:t>Madde 22-</a:t>
            </a:r>
            <a:r>
              <a:rPr lang="tr-TR" dirty="0"/>
              <a:t> </a:t>
            </a:r>
            <a:r>
              <a:rPr lang="tr-TR" b="1" dirty="0"/>
              <a:t>(Değişik: 30/7/2003-4964/15 </a:t>
            </a:r>
            <a:r>
              <a:rPr lang="tr-TR" b="1" dirty="0" err="1"/>
              <a:t>md.</a:t>
            </a:r>
            <a:r>
              <a:rPr lang="tr-TR" b="1" dirty="0"/>
              <a:t>) </a:t>
            </a:r>
            <a:endParaRPr lang="tr-TR" dirty="0"/>
          </a:p>
          <a:p>
            <a:pPr marL="0" indent="0" algn="just">
              <a:buNone/>
            </a:pPr>
            <a:r>
              <a:rPr lang="tr-TR" b="1" i="1" u="sng" dirty="0"/>
              <a:t>Aşağıda belirtilen hallerde ihtiyaçların ilân yapılmaksızın ve teminat alınmaksızın doğrudan temini usulüne başvurulabilir</a:t>
            </a:r>
            <a:r>
              <a:rPr lang="tr-TR" dirty="0"/>
              <a:t>:</a:t>
            </a:r>
          </a:p>
          <a:p>
            <a:pPr marL="0" indent="0" algn="just">
              <a:buNone/>
            </a:pPr>
            <a:r>
              <a:rPr lang="tr-TR" b="1" dirty="0"/>
              <a:t>a)</a:t>
            </a:r>
            <a:r>
              <a:rPr lang="tr-TR" dirty="0"/>
              <a:t> İhtiyacın sadece </a:t>
            </a:r>
            <a:r>
              <a:rPr lang="tr-TR" b="1" i="1" u="sng" dirty="0"/>
              <a:t>gerçek veya tüzel tek kişi </a:t>
            </a:r>
            <a:r>
              <a:rPr lang="tr-TR" dirty="0"/>
              <a:t>tarafından karşılanabileceğinin tespit edilmesi.  </a:t>
            </a:r>
          </a:p>
          <a:p>
            <a:pPr marL="0" indent="0" algn="just">
              <a:buNone/>
            </a:pPr>
            <a:r>
              <a:rPr lang="tr-TR" b="1" dirty="0"/>
              <a:t>b) </a:t>
            </a:r>
            <a:r>
              <a:rPr lang="tr-TR" dirty="0"/>
              <a:t>Sadece </a:t>
            </a:r>
            <a:r>
              <a:rPr lang="tr-TR" b="1" i="1" u="sng" dirty="0"/>
              <a:t>gerçek veya tüzel tek kişinin ihtiyaç ile ilgili özel bir hakka sahip olması</a:t>
            </a:r>
            <a:r>
              <a:rPr lang="tr-TR" dirty="0"/>
              <a:t>. İ</a:t>
            </a:r>
            <a:r>
              <a:rPr lang="tr-TR" dirty="0" smtClean="0"/>
              <a:t>darelerin </a:t>
            </a:r>
            <a:r>
              <a:rPr lang="tr-TR" dirty="0"/>
              <a:t>diğer usullerle temini mümkün olmayan bilimsel yayın, fikir ve sanat eseri, belirli bir akademik kişiden eğitim </a:t>
            </a:r>
            <a:r>
              <a:rPr lang="tr-TR" dirty="0" err="1"/>
              <a:t>v.b</a:t>
            </a:r>
            <a:r>
              <a:rPr lang="tr-TR" dirty="0"/>
              <a:t>. mal veya hizmetler bu bent kapsamında temin edilebilecektir.</a:t>
            </a:r>
            <a:r>
              <a:rPr lang="tr-TR" dirty="0" smtClean="0"/>
              <a:t> </a:t>
            </a:r>
            <a:r>
              <a:rPr lang="tr-TR" dirty="0"/>
              <a:t>            </a:t>
            </a:r>
          </a:p>
          <a:p>
            <a:pPr marL="0" indent="0">
              <a:buNone/>
            </a:pPr>
            <a:r>
              <a:rPr lang="tr-TR" b="1" dirty="0" smtClean="0"/>
              <a:t>c) </a:t>
            </a:r>
            <a:r>
              <a:rPr lang="tr-TR" dirty="0"/>
              <a:t>Mevcut mal, ekipman, teknoloji veya hizmetlerle uyumun ve standardizasyonun sağlanması için zorunlu olan mal ve hizmetlerin, asıl sözleşmeye dayalı olarak düzenlenecek ve toplam süreleri üç yılı geçmeyecek sözleşmelerle ilk alım yapılan gerçek veya tüzel kişiden alınması.</a:t>
            </a:r>
          </a:p>
          <a:p>
            <a:endParaRPr lang="tr-TR" dirty="0"/>
          </a:p>
        </p:txBody>
      </p:sp>
    </p:spTree>
    <p:extLst>
      <p:ext uri="{BB962C8B-B14F-4D97-AF65-F5344CB8AC3E}">
        <p14:creationId xmlns:p14="http://schemas.microsoft.com/office/powerpoint/2010/main" val="42464590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692696"/>
            <a:ext cx="8229600" cy="360040"/>
          </a:xfrm>
        </p:spPr>
        <p:txBody>
          <a:bodyPr>
            <a:normAutofit fontScale="90000"/>
          </a:bodyPr>
          <a:lstStyle/>
          <a:p>
            <a:r>
              <a:rPr lang="tr-TR" b="1" i="1" dirty="0">
                <a:cs typeface="Tahoma" pitchFamily="34" charset="0"/>
              </a:rPr>
              <a:t/>
            </a:r>
            <a:br>
              <a:rPr lang="tr-TR" b="1" i="1" dirty="0">
                <a:cs typeface="Tahoma" pitchFamily="34" charset="0"/>
              </a:rPr>
            </a:br>
            <a:r>
              <a:rPr lang="tr-TR" b="1" i="1" dirty="0" smtClean="0">
                <a:cs typeface="Tahoma" pitchFamily="34" charset="0"/>
              </a:rPr>
              <a:t/>
            </a:r>
            <a:br>
              <a:rPr lang="tr-TR" b="1" i="1" dirty="0" smtClean="0">
                <a:cs typeface="Tahoma" pitchFamily="34" charset="0"/>
              </a:rPr>
            </a:br>
            <a:r>
              <a:rPr lang="tr-TR" b="1" i="1" dirty="0">
                <a:cs typeface="Tahoma" pitchFamily="34" charset="0"/>
              </a:rPr>
              <a:t/>
            </a:r>
            <a:br>
              <a:rPr lang="tr-TR" b="1" i="1" dirty="0">
                <a:cs typeface="Tahoma" pitchFamily="34" charset="0"/>
              </a:rPr>
            </a:br>
            <a:r>
              <a:rPr lang="tr-TR" b="1" i="1" dirty="0" smtClean="0">
                <a:cs typeface="Tahoma" pitchFamily="34" charset="0"/>
              </a:rPr>
              <a:t/>
            </a:r>
            <a:br>
              <a:rPr lang="tr-TR" b="1" i="1" dirty="0" smtClean="0">
                <a:cs typeface="Tahoma" pitchFamily="34" charset="0"/>
              </a:rPr>
            </a:br>
            <a:r>
              <a:rPr lang="tr-TR" b="1" i="1" dirty="0" smtClean="0">
                <a:cs typeface="Tahoma" pitchFamily="34" charset="0"/>
              </a:rPr>
              <a:t/>
            </a:r>
            <a:br>
              <a:rPr lang="tr-TR" b="1" i="1" dirty="0" smtClean="0">
                <a:cs typeface="Tahoma" pitchFamily="34" charset="0"/>
              </a:rPr>
            </a:br>
            <a:r>
              <a:rPr lang="tr-TR" sz="3600" b="1" i="1" dirty="0">
                <a:cs typeface="Tahoma" pitchFamily="34" charset="0"/>
              </a:rPr>
              <a:t>Piyasa Fiyat Araştırma Süreci </a:t>
            </a:r>
            <a:r>
              <a:rPr lang="tr-TR" sz="3600" b="1" i="1" dirty="0" smtClean="0">
                <a:cs typeface="Tahoma" pitchFamily="34" charset="0"/>
                <a:hlinkClick r:id="rId2" action="ppaction://hlinkfile"/>
              </a:rPr>
              <a:t>ek.xls</a:t>
            </a:r>
            <a:r>
              <a:rPr lang="tr-TR" sz="3600" b="1" i="1" dirty="0" smtClean="0">
                <a:cs typeface="Tahoma" pitchFamily="34" charset="0"/>
              </a:rPr>
              <a:t/>
            </a:r>
            <a:br>
              <a:rPr lang="tr-TR" sz="3600" b="1" i="1" dirty="0" smtClean="0">
                <a:cs typeface="Tahoma" pitchFamily="34" charset="0"/>
              </a:rPr>
            </a:br>
            <a:r>
              <a:rPr lang="tr-TR" sz="3600" b="1" i="1" dirty="0" smtClean="0">
                <a:cs typeface="Tahoma" pitchFamily="34" charset="0"/>
              </a:rPr>
              <a:t>A, b ve c Bentlerinde </a:t>
            </a:r>
            <a:r>
              <a:rPr lang="tr-TR" sz="3600" b="1" i="1" dirty="0" err="1" smtClean="0">
                <a:cs typeface="Tahoma" pitchFamily="34" charset="0"/>
              </a:rPr>
              <a:t>kullanılcak</a:t>
            </a:r>
            <a:r>
              <a:rPr lang="tr-TR" sz="3600" b="1" i="1" dirty="0" smtClean="0">
                <a:cs typeface="Tahoma" pitchFamily="34" charset="0"/>
              </a:rPr>
              <a:t> </a:t>
            </a:r>
            <a:r>
              <a:rPr lang="tr-TR" sz="3600" b="1" i="1" dirty="0" smtClean="0">
                <a:cs typeface="Tahoma" pitchFamily="34" charset="0"/>
                <a:hlinkClick r:id="rId3" action="ppaction://hlinkfile"/>
              </a:rPr>
              <a:t>form.doc</a:t>
            </a:r>
            <a:endParaRPr lang="tr-TR" sz="3600" b="1" i="1" dirty="0"/>
          </a:p>
        </p:txBody>
      </p:sp>
      <p:sp>
        <p:nvSpPr>
          <p:cNvPr id="3" name="İçerik Yer Tutucusu 2"/>
          <p:cNvSpPr>
            <a:spLocks noGrp="1"/>
          </p:cNvSpPr>
          <p:nvPr>
            <p:ph idx="1"/>
          </p:nvPr>
        </p:nvSpPr>
        <p:spPr>
          <a:xfrm>
            <a:off x="0" y="1340768"/>
            <a:ext cx="9144000" cy="5517232"/>
          </a:xfrm>
        </p:spPr>
        <p:txBody>
          <a:bodyPr>
            <a:normAutofit fontScale="92500" lnSpcReduction="10000"/>
          </a:bodyPr>
          <a:lstStyle/>
          <a:p>
            <a:pPr algn="just"/>
            <a:r>
              <a:rPr lang="tr-TR" b="1" dirty="0"/>
              <a:t>Doğrudan temin uygulamasında piyasa fiyat araştırması yapacak kişilerin görevlendirilme şekil ve yöntemi nasıl olmalıdır</a:t>
            </a:r>
            <a:r>
              <a:rPr lang="tr-TR" b="1" dirty="0" smtClean="0"/>
              <a:t>?</a:t>
            </a:r>
            <a:endParaRPr lang="tr-TR" b="1" dirty="0"/>
          </a:p>
          <a:p>
            <a:pPr algn="just">
              <a:buNone/>
            </a:pPr>
            <a:r>
              <a:rPr lang="tr-TR" dirty="0" smtClean="0"/>
              <a:t>      4734 sayılı Kanunun 22 </a:t>
            </a:r>
            <a:r>
              <a:rPr lang="tr-TR" dirty="0" err="1"/>
              <a:t>nci</a:t>
            </a:r>
            <a:r>
              <a:rPr lang="tr-TR" dirty="0"/>
              <a:t> maddenin son fıkrasında;</a:t>
            </a:r>
          </a:p>
          <a:p>
            <a:pPr algn="just">
              <a:buNone/>
            </a:pPr>
            <a:r>
              <a:rPr lang="tr-TR" i="1" dirty="0" smtClean="0"/>
              <a:t>   “</a:t>
            </a:r>
            <a:r>
              <a:rPr lang="tr-TR" i="1" dirty="0"/>
              <a:t>Bu maddeye göre yapılacak alımlarda, ihale komisyonu kurma ve 10 uncu maddede sayılan yeterlik kurallarını arama zorunluluğu bulunmaksızın, </a:t>
            </a:r>
            <a:r>
              <a:rPr lang="tr-TR" b="1" i="1" u="sng" dirty="0"/>
              <a:t>ihale yetkilisince görevlendirilecek kişi veya kişiler tarafından piyasada fiyat araştırması yapılarak ihtiyaçlar temin edilir</a:t>
            </a:r>
            <a:r>
              <a:rPr lang="tr-TR" b="1" i="1" u="sng" dirty="0" smtClean="0"/>
              <a:t>.” denilmektedir</a:t>
            </a:r>
            <a:r>
              <a:rPr lang="tr-TR" i="1" dirty="0" smtClean="0"/>
              <a:t>.</a:t>
            </a:r>
            <a:endParaRPr lang="tr-TR" dirty="0"/>
          </a:p>
          <a:p>
            <a:pPr algn="just">
              <a:buNone/>
            </a:pPr>
            <a:r>
              <a:rPr lang="tr-TR" dirty="0"/>
              <a:t>	</a:t>
            </a:r>
            <a:r>
              <a:rPr lang="tr-TR" b="1" i="1" u="sng" dirty="0" smtClean="0"/>
              <a:t>4734 </a:t>
            </a:r>
            <a:r>
              <a:rPr lang="tr-TR" b="1" i="1" u="sng" dirty="0"/>
              <a:t>sayılı Kanunun 22 </a:t>
            </a:r>
            <a:r>
              <a:rPr lang="tr-TR" b="1" i="1" u="sng" dirty="0" err="1"/>
              <a:t>nci</a:t>
            </a:r>
            <a:r>
              <a:rPr lang="tr-TR" b="1" i="1" u="sng" dirty="0"/>
              <a:t> </a:t>
            </a:r>
            <a:r>
              <a:rPr lang="tr-TR" b="1" i="1" u="sng" dirty="0" smtClean="0"/>
              <a:t>maddesinde </a:t>
            </a:r>
            <a:r>
              <a:rPr lang="tr-TR" b="1" i="1" u="sng" dirty="0"/>
              <a:t>doğrudan temini gerçekleştirecek kişi veya kişilerin görevlendirilme şekliyle ilgili </a:t>
            </a:r>
            <a:r>
              <a:rPr lang="tr-TR" b="1" i="1" u="sng" dirty="0" smtClean="0"/>
              <a:t>herhangi </a:t>
            </a:r>
            <a:r>
              <a:rPr lang="tr-TR" b="1" i="1" u="sng" dirty="0"/>
              <a:t>bir belirleme yapılmamıştır. Ancak konuya ilişkin olarak genel düzenlemeler ve işin doğasından kaynaklanan hususlar çerçevesinde </a:t>
            </a:r>
            <a:r>
              <a:rPr lang="tr-TR" b="1" i="1" u="sng" dirty="0" smtClean="0"/>
              <a:t>şu </a:t>
            </a:r>
            <a:r>
              <a:rPr lang="tr-TR" b="1" i="1" u="sng" dirty="0"/>
              <a:t>tespitleri yapmak mümkündür </a:t>
            </a:r>
            <a:r>
              <a:rPr lang="tr-TR" dirty="0"/>
              <a:t>:</a:t>
            </a:r>
          </a:p>
          <a:p>
            <a:endParaRPr lang="tr-TR" dirty="0"/>
          </a:p>
        </p:txBody>
      </p:sp>
    </p:spTree>
    <p:extLst>
      <p:ext uri="{BB962C8B-B14F-4D97-AF65-F5344CB8AC3E}">
        <p14:creationId xmlns:p14="http://schemas.microsoft.com/office/powerpoint/2010/main" val="35245117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lnSpcReduction="10000"/>
          </a:bodyPr>
          <a:lstStyle/>
          <a:p>
            <a:pPr algn="just">
              <a:buFont typeface="Wingdings" pitchFamily="2" charset="2"/>
              <a:buChar char="Ø"/>
            </a:pPr>
            <a:r>
              <a:rPr lang="tr-TR" dirty="0"/>
              <a:t>Görevlendirmeyi </a:t>
            </a:r>
            <a:r>
              <a:rPr lang="tr-TR" b="1" i="1" dirty="0"/>
              <a:t>ihale yetkilisinin bizzat yapması gerekecektir. </a:t>
            </a:r>
            <a:r>
              <a:rPr lang="tr-TR" dirty="0"/>
              <a:t>İhale yetkilisi Kanunun 4 üncü maddesinde tanımlanmıştır</a:t>
            </a:r>
            <a:r>
              <a:rPr lang="tr-TR" dirty="0" smtClean="0"/>
              <a:t>. </a:t>
            </a:r>
            <a:r>
              <a:rPr lang="tr-TR" b="1" dirty="0"/>
              <a:t>İhale yetkilisi :</a:t>
            </a:r>
            <a:r>
              <a:rPr lang="tr-TR" dirty="0"/>
              <a:t> </a:t>
            </a:r>
            <a:r>
              <a:rPr lang="tr-TR" b="1" dirty="0"/>
              <a:t>(Değişik: 30/7/2003-4964/3 </a:t>
            </a:r>
            <a:r>
              <a:rPr lang="tr-TR" b="1" dirty="0" err="1"/>
              <a:t>md.</a:t>
            </a:r>
            <a:r>
              <a:rPr lang="tr-TR" b="1" dirty="0"/>
              <a:t>) </a:t>
            </a:r>
            <a:r>
              <a:rPr lang="tr-TR" b="1" i="1" u="sng" dirty="0"/>
              <a:t>İdarenin, ihale ve harcama yapma yetki ve sorumluluğuna sahip kişi veya kurulları ile usulüne uygun olarak yetki devri yapılmış </a:t>
            </a:r>
            <a:r>
              <a:rPr lang="tr-TR" b="1" i="1" u="sng" dirty="0" smtClean="0"/>
              <a:t>görevlilerini ifade eder.</a:t>
            </a:r>
            <a:endParaRPr lang="tr-TR" b="1" i="1" u="sng" dirty="0"/>
          </a:p>
          <a:p>
            <a:pPr algn="just">
              <a:buFont typeface="Wingdings" pitchFamily="2" charset="2"/>
              <a:buChar char="Ø"/>
            </a:pPr>
            <a:endParaRPr lang="tr-TR" dirty="0"/>
          </a:p>
          <a:p>
            <a:pPr algn="just">
              <a:buFont typeface="Wingdings" pitchFamily="2" charset="2"/>
              <a:buChar char="Ø"/>
            </a:pPr>
            <a:r>
              <a:rPr lang="tr-TR" b="1" i="1" u="sng" dirty="0"/>
              <a:t>Kanunda görevlendirmenin şekliyle ilgili bir zorunluluk hükmü öngörülmemekle birlikte, görevlendirilen kişi veya kişilerin temin sürecinden (piyasa fiyat araştırması, teslim veya kabul sürecinden sorumlu olması gibi) doğrudan sorumlu olmaları, ihale komisyonu görevini ikame edecek şekilde bir görev ve yetkiyi kullanmaları bu kişilerin yazılı olarak görevlendirilmesi gereğini ortaya koymaktadır. Görevlendirme ayrıca yazılı biçimde yapılabileceği gibi, ihale yetkilisince onay belgesine düşülecek bir kayıtla da yapılabilecektir. Örneğin, 22/d uygulamasında ihale yetkilisi onay belgesinin imzalanması aşamasında yine onay belgesine söz konusu alımda görevlendirilen kişi veya kişileri  belirleyerek yazabilecektir. </a:t>
            </a:r>
          </a:p>
          <a:p>
            <a:endParaRPr lang="tr-TR" dirty="0"/>
          </a:p>
        </p:txBody>
      </p:sp>
    </p:spTree>
    <p:extLst>
      <p:ext uri="{BB962C8B-B14F-4D97-AF65-F5344CB8AC3E}">
        <p14:creationId xmlns:p14="http://schemas.microsoft.com/office/powerpoint/2010/main" val="7709373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0"/>
            <a:ext cx="8964488" cy="6858000"/>
          </a:xfrm>
        </p:spPr>
        <p:txBody>
          <a:bodyPr>
            <a:normAutofit/>
          </a:bodyPr>
          <a:lstStyle/>
          <a:p>
            <a:pPr algn="just">
              <a:buFont typeface="Wingdings" pitchFamily="2" charset="2"/>
              <a:buChar char="Ø"/>
            </a:pPr>
            <a:r>
              <a:rPr lang="tr-TR" dirty="0"/>
              <a:t>Doğrudan temin konusu </a:t>
            </a:r>
            <a:r>
              <a:rPr lang="tr-TR" b="1" i="1" dirty="0"/>
              <a:t>ihtiyacın niteliğine uygun biçimde görevlendirme yapılmalıdır.</a:t>
            </a:r>
            <a:r>
              <a:rPr lang="tr-TR" dirty="0"/>
              <a:t> </a:t>
            </a:r>
            <a:r>
              <a:rPr lang="tr-TR" b="1" i="1" dirty="0"/>
              <a:t>Kanunda görevlendirilecek kişi veya kişilerin niteliği ile ilgili bir belirleme yapılmamakla birlikte, temin sürecinin tamamından sorumlu olacak bu kişilerin veya yeteri kadarının işin uzmanı olmalarında yarar vardır. Kanunun 6 </a:t>
            </a:r>
            <a:r>
              <a:rPr lang="tr-TR" b="1" i="1" dirty="0" err="1"/>
              <a:t>ncı</a:t>
            </a:r>
            <a:r>
              <a:rPr lang="tr-TR" b="1" i="1" dirty="0"/>
              <a:t> maddesinde hüküm altına alınan, ihale komisyonlarının teşekkülünde en az iki kişinin işin uzmanı olması gerektiği koşulundan hareketle de bu tarz bir uygulamanın Kanunun amacına uygun düşeceği anlaşılmaktadır.</a:t>
            </a:r>
          </a:p>
          <a:p>
            <a:pPr algn="just">
              <a:buFont typeface="Wingdings" pitchFamily="2" charset="2"/>
              <a:buChar char="Ø"/>
            </a:pPr>
            <a:r>
              <a:rPr lang="tr-TR" dirty="0"/>
              <a:t>Birden fazla kişinin görevlendirildiği durumlarda, </a:t>
            </a:r>
            <a:r>
              <a:rPr lang="tr-TR" b="1" i="1" dirty="0"/>
              <a:t>bu kişilerin koordineli bir ekip çalışması yürütmeleri gerekeceği ve temin sürecinde belli kararları almaları gerektiği ihtiyacından hareketle birisinin başkan olarak görevlendirilmesi de mümkündür.</a:t>
            </a:r>
          </a:p>
          <a:p>
            <a:endParaRPr lang="tr-TR" dirty="0"/>
          </a:p>
        </p:txBody>
      </p:sp>
    </p:spTree>
    <p:extLst>
      <p:ext uri="{BB962C8B-B14F-4D97-AF65-F5344CB8AC3E}">
        <p14:creationId xmlns:p14="http://schemas.microsoft.com/office/powerpoint/2010/main" val="34983676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48680"/>
            <a:ext cx="8229600" cy="648072"/>
          </a:xfrm>
        </p:spPr>
        <p:txBody>
          <a:bodyPr>
            <a:normAutofit fontScale="90000"/>
          </a:bodyPr>
          <a:lstStyle/>
          <a:p>
            <a:r>
              <a:rPr lang="tr-TR" b="1" dirty="0"/>
              <a:t/>
            </a:r>
            <a:br>
              <a:rPr lang="tr-TR" b="1" dirty="0"/>
            </a:br>
            <a:r>
              <a:rPr lang="tr-TR" sz="3600" b="1" dirty="0"/>
              <a:t>Piyasa fiyat araştırmasında hangi yöntem ve esaslara uyulmalıdır?</a:t>
            </a:r>
            <a:endParaRPr lang="tr-TR" sz="3600" dirty="0"/>
          </a:p>
        </p:txBody>
      </p:sp>
      <p:sp>
        <p:nvSpPr>
          <p:cNvPr id="3" name="İçerik Yer Tutucusu 2"/>
          <p:cNvSpPr>
            <a:spLocks noGrp="1"/>
          </p:cNvSpPr>
          <p:nvPr>
            <p:ph idx="1"/>
          </p:nvPr>
        </p:nvSpPr>
        <p:spPr>
          <a:xfrm>
            <a:off x="179512" y="1124744"/>
            <a:ext cx="8964488" cy="5544616"/>
          </a:xfrm>
        </p:spPr>
        <p:txBody>
          <a:bodyPr>
            <a:normAutofit fontScale="92500" lnSpcReduction="10000"/>
          </a:bodyPr>
          <a:lstStyle/>
          <a:p>
            <a:pPr algn="just"/>
            <a:r>
              <a:rPr lang="tr-TR" b="1" i="1" dirty="0"/>
              <a:t>Kanunda fiyat araştırmasının şekil, yöntem ve esaslarıyla ilgili her hangi bir belirleme yapılmamıştır. </a:t>
            </a:r>
          </a:p>
          <a:p>
            <a:pPr algn="just">
              <a:buFont typeface="Wingdings" pitchFamily="2" charset="2"/>
              <a:buChar char="Ø"/>
              <a:defRPr/>
            </a:pPr>
            <a:r>
              <a:rPr lang="tr-TR" dirty="0"/>
              <a:t>Konuya ilişkin olarak 22 </a:t>
            </a:r>
            <a:r>
              <a:rPr lang="tr-TR" dirty="0" err="1"/>
              <a:t>nci</a:t>
            </a:r>
            <a:r>
              <a:rPr lang="tr-TR" dirty="0"/>
              <a:t> maddenin son fıkrasında, maddenin farklı durumları düzenleyen bütün bentleri için geçerli olmak üzere;</a:t>
            </a:r>
          </a:p>
          <a:p>
            <a:pPr algn="just">
              <a:buFont typeface="Wingdings" pitchFamily="2" charset="2"/>
              <a:buChar char="Ø"/>
              <a:defRPr/>
            </a:pPr>
            <a:r>
              <a:rPr lang="tr-TR" i="1" dirty="0"/>
              <a:t>“....</a:t>
            </a:r>
            <a:r>
              <a:rPr lang="tr-TR" b="1" i="1" dirty="0"/>
              <a:t>ihale yetkilisince görevlendirilecek kişi veya kişiler tarafından piyasada fiyat araştırması yapılarak ihtiyaçlar temin edilir</a:t>
            </a:r>
            <a:r>
              <a:rPr lang="tr-TR" i="1" dirty="0" smtClean="0"/>
              <a:t>” denilmektedir.</a:t>
            </a:r>
            <a:endParaRPr lang="tr-TR" dirty="0"/>
          </a:p>
          <a:p>
            <a:pPr algn="just"/>
            <a:r>
              <a:rPr lang="tr-TR" dirty="0"/>
              <a:t>Kanunun “</a:t>
            </a:r>
            <a:r>
              <a:rPr lang="tr-TR" b="1" i="1" dirty="0"/>
              <a:t>piyasada fiyat araştırması” yapılmasına vurgu yapan düzenlemesinden, bu şekilde temin edilecek ihtiyacın gerçek piyasa rayiçlerine uygunluğunun sağlanmasının zorunlu olduğu, bunu sağlamaya yönelik olarak, görevli kişi veya kişilerce gerekli her türlü piyasa fiyat araştırmasının yapılması gerektiği sonucunu çıkartmak mümkündür. </a:t>
            </a:r>
            <a:r>
              <a:rPr lang="tr-TR" dirty="0"/>
              <a:t> </a:t>
            </a:r>
          </a:p>
          <a:p>
            <a:endParaRPr lang="tr-TR" dirty="0"/>
          </a:p>
        </p:txBody>
      </p:sp>
    </p:spTree>
    <p:extLst>
      <p:ext uri="{BB962C8B-B14F-4D97-AF65-F5344CB8AC3E}">
        <p14:creationId xmlns:p14="http://schemas.microsoft.com/office/powerpoint/2010/main" val="29498658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88640"/>
            <a:ext cx="9144000" cy="6669360"/>
          </a:xfrm>
        </p:spPr>
        <p:txBody>
          <a:bodyPr>
            <a:normAutofit fontScale="92500" lnSpcReduction="20000"/>
          </a:bodyPr>
          <a:lstStyle/>
          <a:p>
            <a:pPr algn="just">
              <a:buFont typeface="Wingdings" pitchFamily="2" charset="2"/>
              <a:buChar char="Ø"/>
            </a:pPr>
            <a:r>
              <a:rPr lang="tr-TR" dirty="0"/>
              <a:t>Görevli kişilerce gerçekleştirilecek </a:t>
            </a:r>
            <a:r>
              <a:rPr lang="tr-TR" b="1" i="1" dirty="0"/>
              <a:t>piyasa fiyat araştırmasının sağlıklı, gerçekçi ve kanıtlanabilir şekilde yapılması iki açıdan önem arz etmektedir.</a:t>
            </a:r>
            <a:r>
              <a:rPr lang="tr-TR" dirty="0"/>
              <a:t> </a:t>
            </a:r>
          </a:p>
          <a:p>
            <a:pPr algn="just">
              <a:buFont typeface="Wingdings" pitchFamily="2" charset="2"/>
              <a:buChar char="Ø"/>
            </a:pPr>
            <a:r>
              <a:rPr lang="tr-TR" dirty="0"/>
              <a:t>Öncelikle, bu şekilde gerçekleşecek </a:t>
            </a:r>
            <a:r>
              <a:rPr lang="tr-TR" b="1" i="1" dirty="0"/>
              <a:t>bir alım süreci katılıma ve rekabete açık bir süreç değildir</a:t>
            </a:r>
            <a:r>
              <a:rPr lang="tr-TR" dirty="0"/>
              <a:t>. </a:t>
            </a:r>
            <a:r>
              <a:rPr lang="tr-TR" b="1" i="1" dirty="0"/>
              <a:t>Zira, ihale usulleri çerçevesinde yapılacak alımlarda ekonomik açıdan en avantajlı fiyatın oluşması konusunda temel belirleyici faktör isteklilerce verilen teklifler iken, doğrudan teminde temel belirleyici faktör idarece yapılan piyasa fiyat araştırmasıdır.</a:t>
            </a:r>
            <a:r>
              <a:rPr lang="tr-TR" dirty="0"/>
              <a:t> Bir başka ifadeyle, </a:t>
            </a:r>
            <a:r>
              <a:rPr lang="tr-TR" b="1" i="1" dirty="0"/>
              <a:t>ihale usullerine göre yapılacak alımlarda idarenin temel görevi katılımı ve rekabeti artırmak iken (bu şartların oluştuğu her durumda zaten uygun fiyat sağlanacaktır), doğrudan teminde temel görevi sağlıklı piyasa araştırması yaparak, ihtiyacı olan alımı gerçek piyasa değerlerine uygun yapabilmektir.</a:t>
            </a:r>
            <a:r>
              <a:rPr lang="tr-TR" dirty="0"/>
              <a:t> </a:t>
            </a:r>
            <a:r>
              <a:rPr lang="tr-TR" b="1" i="1" dirty="0"/>
              <a:t>Böylece idare, doğrudan teminin doğasından kaynaklanan zafiyetleri ve rekabetsiz bir ortamın kendisine yükleyebileceği riski fiyat araştırması yapmak suretiyle en aza indirebilmektedir. </a:t>
            </a:r>
            <a:r>
              <a:rPr lang="tr-TR" dirty="0"/>
              <a:t>Bu nedenle </a:t>
            </a:r>
            <a:r>
              <a:rPr lang="tr-TR" b="1" i="1" dirty="0"/>
              <a:t>görevli kişi veya kişilerce yapılacak piyasa araştırmasının sağlıklı ve gerçekçi tespitlere dayanması muhtemel idare zararlarının önlenmesi açısından önemlidir.</a:t>
            </a:r>
          </a:p>
          <a:p>
            <a:endParaRPr lang="tr-TR" dirty="0"/>
          </a:p>
        </p:txBody>
      </p:sp>
    </p:spTree>
    <p:extLst>
      <p:ext uri="{BB962C8B-B14F-4D97-AF65-F5344CB8AC3E}">
        <p14:creationId xmlns:p14="http://schemas.microsoft.com/office/powerpoint/2010/main" val="14404312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404664"/>
            <a:ext cx="9144000" cy="6453336"/>
          </a:xfrm>
        </p:spPr>
        <p:txBody>
          <a:bodyPr>
            <a:normAutofit/>
          </a:bodyPr>
          <a:lstStyle/>
          <a:p>
            <a:pPr algn="just"/>
            <a:r>
              <a:rPr lang="tr-TR" b="1" i="1" dirty="0"/>
              <a:t>Fiyat araştırmasının önemiyle ilgili bir diğer husus, bu sürece katılan kamu görevlilerinin sorumlulukları ve yapılan işlemlerin uygunluğunun kanıtlanabilirliğiyle ilgilidir. Zira, kamu alımları sisteminde idarenin sağlamaya çalıştığı en önemli sonuç uygun malın uygun fiyatla alınmasıdır. Bu sonucun sağlanmasına ilişkin sorumluluk ise, tümüyle, idare adına bu sürece katılan kamu görevlilerine aittir. Bu nedenle piyasa fiyat araştırmasına yönelik çalışmaların somut, </a:t>
            </a:r>
            <a:r>
              <a:rPr lang="tr-TR" b="1" i="1" dirty="0" smtClean="0"/>
              <a:t>hesap edilebilir </a:t>
            </a:r>
            <a:r>
              <a:rPr lang="tr-TR" b="1" i="1" dirty="0"/>
              <a:t>ve dayanaklarıyla birlikte kanıtlanabilir olması gereklidir.</a:t>
            </a:r>
          </a:p>
          <a:p>
            <a:endParaRPr lang="tr-TR" dirty="0"/>
          </a:p>
        </p:txBody>
      </p:sp>
    </p:spTree>
    <p:extLst>
      <p:ext uri="{BB962C8B-B14F-4D97-AF65-F5344CB8AC3E}">
        <p14:creationId xmlns:p14="http://schemas.microsoft.com/office/powerpoint/2010/main" val="22586658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741368"/>
          </a:xfrm>
        </p:spPr>
        <p:txBody>
          <a:bodyPr>
            <a:normAutofit/>
          </a:bodyPr>
          <a:lstStyle/>
          <a:p>
            <a:pPr algn="just"/>
            <a:r>
              <a:rPr lang="tr-TR" dirty="0"/>
              <a:t>Doğrudan temin yolu ile yapılan alımlarda, teklifler idareye geldikten sonra, piyasa fiyat araştırma sürecinde birden fazla görevli bulunuyorsa, teklifler bu kişilerin huzurunda açılır ve öncelikle teklif edilen </a:t>
            </a:r>
            <a:r>
              <a:rPr lang="tr-TR" b="1" i="1" dirty="0"/>
              <a:t>malın uygunluğu, belgeler çerçevesinde incelenir.</a:t>
            </a:r>
            <a:r>
              <a:rPr lang="tr-TR" dirty="0"/>
              <a:t> Söz konusu inceleme yapıldıktan sonra teklifler değerlendirilir. Bu değerlendirme sırasında, ucuz olmakla birlikte tercih edilmeyen malın tercih edilmeme gerekçesi mutlaka piyasa fiyat araştırma tutanağında belirtilmelidir. </a:t>
            </a:r>
            <a:r>
              <a:rPr lang="tr-TR" b="1" i="1" dirty="0"/>
              <a:t>Teknik şartname düzenlenmiş alımlarda teknik kişilerin piyasa fiyat araştırma sürecinde yer alması esastır. </a:t>
            </a:r>
            <a:r>
              <a:rPr lang="tr-TR" dirty="0"/>
              <a:t>İdare teklif mektubunda ve/veya yapmışsa ilanında, düzenlemişse şartnamesinde belirtmesi koşulu ile, yazılı tekliflerle yetinmemesi halinde hazırda bulunanlardan sözlü teklif vermelerini ister ve bu çerçevede satın alma karara bağlanır.   </a:t>
            </a:r>
          </a:p>
          <a:p>
            <a:endParaRPr lang="tr-TR" dirty="0"/>
          </a:p>
        </p:txBody>
      </p:sp>
    </p:spTree>
    <p:extLst>
      <p:ext uri="{BB962C8B-B14F-4D97-AF65-F5344CB8AC3E}">
        <p14:creationId xmlns:p14="http://schemas.microsoft.com/office/powerpoint/2010/main" val="144104742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564672"/>
          </a:xfrm>
        </p:spPr>
        <p:txBody>
          <a:bodyPr>
            <a:normAutofit fontScale="90000"/>
          </a:bodyPr>
          <a:lstStyle/>
          <a:p>
            <a:r>
              <a:rPr lang="tr-TR" b="1" i="1" dirty="0"/>
              <a:t>Mal ve Hizmetin Teslim Alınması</a:t>
            </a:r>
          </a:p>
        </p:txBody>
      </p:sp>
      <p:sp>
        <p:nvSpPr>
          <p:cNvPr id="3" name="İçerik Yer Tutucusu 2"/>
          <p:cNvSpPr>
            <a:spLocks noGrp="1"/>
          </p:cNvSpPr>
          <p:nvPr>
            <p:ph idx="1"/>
          </p:nvPr>
        </p:nvSpPr>
        <p:spPr>
          <a:xfrm>
            <a:off x="-108520" y="1340768"/>
            <a:ext cx="9252520" cy="5517232"/>
          </a:xfrm>
        </p:spPr>
        <p:txBody>
          <a:bodyPr>
            <a:normAutofit/>
          </a:bodyPr>
          <a:lstStyle/>
          <a:p>
            <a:pPr algn="just">
              <a:buFont typeface="Wingdings" pitchFamily="2" charset="2"/>
              <a:buChar char="Ø"/>
            </a:pPr>
            <a:r>
              <a:rPr lang="tr-TR" sz="3600" dirty="0"/>
              <a:t>Doğrudan temin yolu kullanılmak sureti ile yapılan </a:t>
            </a:r>
            <a:r>
              <a:rPr lang="tr-TR" sz="3600" b="1" i="1" dirty="0" smtClean="0"/>
              <a:t>mal ve hizmet alımları ile yapım işlerinin </a:t>
            </a:r>
            <a:r>
              <a:rPr lang="tr-TR" sz="3600" b="1" i="1" dirty="0"/>
              <a:t>teslim süresi </a:t>
            </a:r>
            <a:r>
              <a:rPr lang="tr-TR" sz="3600" b="1" i="1" dirty="0" smtClean="0"/>
              <a:t>içerisinde istenilen vasıf ve </a:t>
            </a:r>
            <a:r>
              <a:rPr lang="tr-TR" sz="3600" b="1" i="1" dirty="0"/>
              <a:t>özelliklerde </a:t>
            </a:r>
            <a:r>
              <a:rPr lang="tr-TR" sz="3600" b="1" i="1" dirty="0" smtClean="0"/>
              <a:t>olup olmadığı </a:t>
            </a:r>
            <a:r>
              <a:rPr lang="tr-TR" sz="3600" b="1" i="1" dirty="0"/>
              <a:t>“Muayene ve Kabul Komisyonu” marifeti ile </a:t>
            </a:r>
            <a:r>
              <a:rPr lang="tr-TR" sz="3600" b="1" i="1" dirty="0" smtClean="0"/>
              <a:t>belirlenir.</a:t>
            </a:r>
            <a:endParaRPr lang="tr-TR" sz="3600" b="1" i="1" dirty="0"/>
          </a:p>
        </p:txBody>
      </p:sp>
    </p:spTree>
    <p:extLst>
      <p:ext uri="{BB962C8B-B14F-4D97-AF65-F5344CB8AC3E}">
        <p14:creationId xmlns:p14="http://schemas.microsoft.com/office/powerpoint/2010/main" val="268252607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48680"/>
            <a:ext cx="8229600" cy="936104"/>
          </a:xfrm>
        </p:spPr>
        <p:txBody>
          <a:bodyPr>
            <a:normAutofit fontScale="90000"/>
          </a:bodyPr>
          <a:lstStyle/>
          <a:p>
            <a:pPr algn="ctr"/>
            <a:r>
              <a:rPr lang="tr-TR" b="1" i="1" dirty="0"/>
              <a:t>MUAYENE VE KABUL </a:t>
            </a:r>
            <a:br>
              <a:rPr lang="tr-TR" b="1" i="1" dirty="0"/>
            </a:br>
            <a:r>
              <a:rPr lang="tr-TR" b="1" i="1" dirty="0"/>
              <a:t>İŞLEMLERİ</a:t>
            </a:r>
          </a:p>
        </p:txBody>
      </p:sp>
      <p:sp>
        <p:nvSpPr>
          <p:cNvPr id="3" name="İçerik Yer Tutucusu 2"/>
          <p:cNvSpPr>
            <a:spLocks noGrp="1"/>
          </p:cNvSpPr>
          <p:nvPr>
            <p:ph idx="1"/>
          </p:nvPr>
        </p:nvSpPr>
        <p:spPr>
          <a:xfrm>
            <a:off x="0" y="1628800"/>
            <a:ext cx="9144000" cy="5112568"/>
          </a:xfrm>
        </p:spPr>
        <p:txBody>
          <a:bodyPr>
            <a:normAutofit fontScale="40000" lnSpcReduction="20000"/>
          </a:bodyPr>
          <a:lstStyle/>
          <a:p>
            <a:pPr algn="just"/>
            <a:r>
              <a:rPr lang="tr-TR" sz="5100" b="1" i="1" dirty="0" smtClean="0"/>
              <a:t>Muayene </a:t>
            </a:r>
            <a:r>
              <a:rPr lang="tr-TR" sz="5100" b="1" i="1" dirty="0"/>
              <a:t>ve kabul komisyonlarının </a:t>
            </a:r>
            <a:r>
              <a:rPr lang="tr-TR" sz="5100" b="1" i="1" dirty="0" smtClean="0"/>
              <a:t>kurulması</a:t>
            </a:r>
          </a:p>
          <a:p>
            <a:pPr algn="just">
              <a:lnSpc>
                <a:spcPct val="120000"/>
              </a:lnSpc>
              <a:buFont typeface="Wingdings" pitchFamily="2" charset="2"/>
              <a:buChar char="Ø"/>
            </a:pPr>
            <a:r>
              <a:rPr lang="tr-TR" sz="5100" b="1" i="1" u="sng" dirty="0"/>
              <a:t>Yetkili makam tarafından biri başkan, biri işin uzmanı olmak üzere en az üç veya daha fazla tek sayıda kişi ile yedek üyelerden oluşan muayene ve kabul komisyonları kurulur. </a:t>
            </a:r>
            <a:r>
              <a:rPr lang="tr-TR" sz="5100" dirty="0"/>
              <a:t>Ancak, ilgili idarede yeterli sayıda veya işin özelliğine uygun nitelikte uzman personel bulunmaması durumunda, 4734 sayılı Kanuna tabi idarelerden uzman personel görevlendirilebilir</a:t>
            </a:r>
            <a:r>
              <a:rPr lang="tr-TR" sz="5100" dirty="0" smtClean="0"/>
              <a:t>.</a:t>
            </a:r>
          </a:p>
          <a:p>
            <a:pPr algn="just">
              <a:lnSpc>
                <a:spcPct val="120000"/>
              </a:lnSpc>
              <a:buFont typeface="Wingdings" pitchFamily="2" charset="2"/>
              <a:buChar char="Ø"/>
            </a:pPr>
            <a:r>
              <a:rPr lang="tr-TR" sz="5100" dirty="0" smtClean="0"/>
              <a:t>Ara </a:t>
            </a:r>
            <a:r>
              <a:rPr lang="tr-TR" sz="5100" dirty="0"/>
              <a:t>denetimi gerçekleştiren personel muayene kabul komisyonlarında görevlendirilebilir. </a:t>
            </a:r>
            <a:r>
              <a:rPr lang="tr-TR" sz="5100" b="1" i="1" u="sng" dirty="0"/>
              <a:t>Ancak, muayene ve kabul komisyonlarında görevlendirilen personelin tamamı ara denetimi gerçekleştiren personelden oluşturulamaz</a:t>
            </a:r>
            <a:r>
              <a:rPr lang="tr-TR" sz="5100" dirty="0"/>
              <a:t>.</a:t>
            </a:r>
          </a:p>
          <a:p>
            <a:pPr algn="just">
              <a:lnSpc>
                <a:spcPct val="120000"/>
              </a:lnSpc>
              <a:buFont typeface="Wingdings" pitchFamily="2" charset="2"/>
              <a:buChar char="Ø"/>
            </a:pPr>
            <a:r>
              <a:rPr lang="tr-TR" sz="5100" dirty="0"/>
              <a:t>Özellikleri dolayısıyla kısa sürede nitelikleri değişebilen veya günlük teslime konu olan malların muayene ve kabul işlemlerinin etkin bir şekilde yürütülebilmesi için idareler, muayene ve kabul komisyonunu öncelikle bu malı kullanacak birimlerde çalışan görevlilerden kurarlar. </a:t>
            </a:r>
          </a:p>
          <a:p>
            <a:pPr marL="0" indent="0">
              <a:buNone/>
            </a:pPr>
            <a:r>
              <a:rPr lang="tr-TR" dirty="0" smtClean="0"/>
              <a:t> </a:t>
            </a:r>
            <a:endParaRPr lang="tr-TR" dirty="0"/>
          </a:p>
        </p:txBody>
      </p:sp>
    </p:spTree>
    <p:extLst>
      <p:ext uri="{BB962C8B-B14F-4D97-AF65-F5344CB8AC3E}">
        <p14:creationId xmlns:p14="http://schemas.microsoft.com/office/powerpoint/2010/main" val="21482196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996720"/>
          </a:xfrm>
        </p:spPr>
        <p:txBody>
          <a:bodyPr>
            <a:normAutofit fontScale="90000"/>
          </a:bodyPr>
          <a:lstStyle/>
          <a:p>
            <a:pPr algn="ctr"/>
            <a:r>
              <a:rPr lang="tr-TR" b="1" dirty="0"/>
              <a:t>Komisyonun görev ve sorumlulukları</a:t>
            </a:r>
            <a:r>
              <a:rPr lang="tr-TR" dirty="0"/>
              <a:t> </a:t>
            </a:r>
          </a:p>
        </p:txBody>
      </p:sp>
      <p:sp>
        <p:nvSpPr>
          <p:cNvPr id="3" name="İçerik Yer Tutucusu 2"/>
          <p:cNvSpPr>
            <a:spLocks noGrp="1"/>
          </p:cNvSpPr>
          <p:nvPr>
            <p:ph idx="1"/>
          </p:nvPr>
        </p:nvSpPr>
        <p:spPr>
          <a:xfrm>
            <a:off x="0" y="1556792"/>
            <a:ext cx="9144000" cy="5184576"/>
          </a:xfrm>
        </p:spPr>
        <p:txBody>
          <a:bodyPr>
            <a:normAutofit/>
          </a:bodyPr>
          <a:lstStyle/>
          <a:p>
            <a:pPr algn="just">
              <a:lnSpc>
                <a:spcPct val="90000"/>
              </a:lnSpc>
              <a:buFont typeface="Wingdings" pitchFamily="2" charset="2"/>
              <a:buChar char="Ø"/>
            </a:pPr>
            <a:r>
              <a:rPr lang="tr-TR" dirty="0" smtClean="0"/>
              <a:t>Yüklenici </a:t>
            </a:r>
            <a:r>
              <a:rPr lang="tr-TR" dirty="0"/>
              <a:t>tarafından idareye teslim edilen </a:t>
            </a:r>
            <a:r>
              <a:rPr lang="tr-TR" b="1" i="1" dirty="0"/>
              <a:t>malın veya yapılan işin </a:t>
            </a:r>
            <a:r>
              <a:rPr lang="tr-TR" b="1" i="1" dirty="0" smtClean="0"/>
              <a:t>belirtilen </a:t>
            </a:r>
            <a:r>
              <a:rPr lang="tr-TR" b="1" i="1" dirty="0"/>
              <a:t>şartlara uygun olup olmadığını inceler.</a:t>
            </a:r>
          </a:p>
          <a:p>
            <a:pPr algn="just">
              <a:lnSpc>
                <a:spcPct val="90000"/>
              </a:lnSpc>
              <a:buFont typeface="Wingdings" pitchFamily="2" charset="2"/>
              <a:buChar char="Ø"/>
            </a:pPr>
            <a:r>
              <a:rPr lang="tr-TR" b="1" i="1" u="sng" dirty="0" smtClean="0"/>
              <a:t>Komisyon </a:t>
            </a:r>
            <a:r>
              <a:rPr lang="tr-TR" b="1" i="1" u="sng" dirty="0"/>
              <a:t>üyeleri her muayenede hazır bulunmak zorundadır.</a:t>
            </a:r>
          </a:p>
          <a:p>
            <a:pPr algn="just">
              <a:lnSpc>
                <a:spcPct val="90000"/>
              </a:lnSpc>
              <a:buFont typeface="Wingdings" pitchFamily="2" charset="2"/>
              <a:buChar char="Ø"/>
            </a:pPr>
            <a:r>
              <a:rPr lang="tr-TR" dirty="0" smtClean="0"/>
              <a:t>Kısa </a:t>
            </a:r>
            <a:r>
              <a:rPr lang="tr-TR" dirty="0"/>
              <a:t>sürede bozulabilen maddelerin muayenesine öncelik verir.</a:t>
            </a:r>
          </a:p>
          <a:p>
            <a:pPr algn="just">
              <a:lnSpc>
                <a:spcPct val="90000"/>
              </a:lnSpc>
              <a:buFont typeface="Wingdings" pitchFamily="2" charset="2"/>
              <a:buChar char="Ø"/>
            </a:pPr>
            <a:r>
              <a:rPr lang="tr-TR" b="1" dirty="0" smtClean="0"/>
              <a:t>Komisyon</a:t>
            </a:r>
            <a:r>
              <a:rPr lang="tr-TR" b="1" dirty="0"/>
              <a:t>, </a:t>
            </a:r>
            <a:r>
              <a:rPr lang="tr-TR" b="1" dirty="0" smtClean="0"/>
              <a:t>belirlenen </a:t>
            </a:r>
            <a:r>
              <a:rPr lang="tr-TR" b="1" dirty="0"/>
              <a:t>şekilde kabul işlemlerinde esas alınacak işlemleri yürütür.</a:t>
            </a:r>
          </a:p>
          <a:p>
            <a:endParaRPr lang="tr-TR" dirty="0"/>
          </a:p>
        </p:txBody>
      </p:sp>
    </p:spTree>
    <p:extLst>
      <p:ext uri="{BB962C8B-B14F-4D97-AF65-F5344CB8AC3E}">
        <p14:creationId xmlns:p14="http://schemas.microsoft.com/office/powerpoint/2010/main" val="1706433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936104"/>
          </a:xfrm>
        </p:spPr>
        <p:txBody>
          <a:bodyPr>
            <a:normAutofit/>
          </a:bodyPr>
          <a:lstStyle/>
          <a:p>
            <a:pPr algn="ctr"/>
            <a:r>
              <a:rPr lang="tr-TR" b="1" dirty="0"/>
              <a:t>Doğrudan Temin</a:t>
            </a:r>
          </a:p>
        </p:txBody>
      </p:sp>
      <p:sp>
        <p:nvSpPr>
          <p:cNvPr id="3" name="İçerik Yer Tutucusu 2"/>
          <p:cNvSpPr>
            <a:spLocks noGrp="1"/>
          </p:cNvSpPr>
          <p:nvPr>
            <p:ph idx="1"/>
          </p:nvPr>
        </p:nvSpPr>
        <p:spPr>
          <a:xfrm>
            <a:off x="0" y="980728"/>
            <a:ext cx="9144000" cy="5877272"/>
          </a:xfrm>
        </p:spPr>
        <p:txBody>
          <a:bodyPr>
            <a:normAutofit lnSpcReduction="10000"/>
          </a:bodyPr>
          <a:lstStyle/>
          <a:p>
            <a:pPr marL="0" indent="0" algn="just">
              <a:buNone/>
            </a:pPr>
            <a:r>
              <a:rPr lang="tr-TR" b="1" dirty="0" smtClean="0"/>
              <a:t>d)</a:t>
            </a:r>
            <a:r>
              <a:rPr lang="tr-TR" dirty="0" smtClean="0"/>
              <a:t> Büyükşehir belediyesi sınırları dahilinde bulunan idarelerin </a:t>
            </a:r>
            <a:r>
              <a:rPr lang="tr-TR" dirty="0" err="1" smtClean="0"/>
              <a:t>onbeş</a:t>
            </a:r>
            <a:r>
              <a:rPr lang="tr-TR" dirty="0" smtClean="0"/>
              <a:t> milyar </a:t>
            </a:r>
            <a:r>
              <a:rPr lang="tr-TR" b="1" dirty="0" smtClean="0"/>
              <a:t>(</a:t>
            </a:r>
            <a:r>
              <a:rPr lang="tr-TR" b="1" dirty="0" err="1" smtClean="0"/>
              <a:t>Elliüçbin</a:t>
            </a:r>
            <a:r>
              <a:rPr lang="tr-TR" b="1" dirty="0" smtClean="0"/>
              <a:t> </a:t>
            </a:r>
            <a:r>
              <a:rPr lang="tr-TR" b="1" dirty="0" err="1" smtClean="0"/>
              <a:t>ikiyüzaltmışbir</a:t>
            </a:r>
            <a:r>
              <a:rPr lang="tr-TR" b="1" dirty="0" smtClean="0"/>
              <a:t> </a:t>
            </a:r>
            <a:r>
              <a:rPr lang="tr-TR" b="1" dirty="0"/>
              <a:t>Türk Lirası</a:t>
            </a:r>
            <a:r>
              <a:rPr lang="tr-TR" b="1" dirty="0" smtClean="0"/>
              <a:t>)</a:t>
            </a:r>
            <a:r>
              <a:rPr lang="tr-TR" dirty="0" smtClean="0"/>
              <a:t>, diğer idarelerin </a:t>
            </a:r>
            <a:r>
              <a:rPr lang="tr-TR" dirty="0" err="1" smtClean="0"/>
              <a:t>beşmilyar</a:t>
            </a:r>
            <a:r>
              <a:rPr lang="tr-TR" dirty="0" smtClean="0"/>
              <a:t> Türk Lirasını </a:t>
            </a:r>
            <a:r>
              <a:rPr lang="tr-TR" b="1" dirty="0" smtClean="0"/>
              <a:t>(</a:t>
            </a:r>
            <a:r>
              <a:rPr lang="tr-TR" b="1" dirty="0" err="1" smtClean="0"/>
              <a:t>Onyedibin</a:t>
            </a:r>
            <a:r>
              <a:rPr lang="tr-TR" b="1" dirty="0"/>
              <a:t> </a:t>
            </a:r>
            <a:r>
              <a:rPr lang="tr-TR" b="1" dirty="0" err="1" smtClean="0"/>
              <a:t>yediyüzkırkdört</a:t>
            </a:r>
            <a:r>
              <a:rPr lang="tr-TR" b="1" dirty="0" smtClean="0"/>
              <a:t> </a:t>
            </a:r>
            <a:r>
              <a:rPr lang="tr-TR" b="1" dirty="0"/>
              <a:t>Türk Lirasını</a:t>
            </a:r>
            <a:r>
              <a:rPr lang="tr-TR" b="1" dirty="0" smtClean="0"/>
              <a:t>)</a:t>
            </a:r>
            <a:r>
              <a:rPr lang="tr-TR" baseline="30000" dirty="0" smtClean="0"/>
              <a:t> </a:t>
            </a:r>
            <a:r>
              <a:rPr lang="tr-TR" b="1" i="1" u="sng" dirty="0" smtClean="0"/>
              <a:t>aşmayan ihtiyaçları ( K.D.V Hariç )</a:t>
            </a:r>
            <a:r>
              <a:rPr lang="tr-TR" dirty="0" smtClean="0"/>
              <a:t> ile temsil ağırlama faaliyetleri kapsamında yapılacak konaklama, seyahat ve iaşeye ilişkin alımlar.</a:t>
            </a:r>
          </a:p>
          <a:p>
            <a:pPr marL="0" indent="0" algn="just">
              <a:buNone/>
            </a:pPr>
            <a:r>
              <a:rPr lang="tr-TR" b="1" dirty="0" smtClean="0"/>
              <a:t>e)</a:t>
            </a:r>
            <a:r>
              <a:rPr lang="tr-TR" dirty="0" smtClean="0"/>
              <a:t> </a:t>
            </a:r>
            <a:r>
              <a:rPr lang="tr-TR" dirty="0"/>
              <a:t>İdarelerin ihtiyacına uygun taşınmaz mal alımı veya kiralanması</a:t>
            </a:r>
            <a:r>
              <a:rPr lang="tr-TR" dirty="0" smtClean="0"/>
              <a:t>.</a:t>
            </a:r>
          </a:p>
          <a:p>
            <a:pPr marL="0" indent="0" algn="just">
              <a:buNone/>
            </a:pPr>
            <a:r>
              <a:rPr lang="tr-TR" b="1" dirty="0" smtClean="0"/>
              <a:t>f)</a:t>
            </a:r>
            <a:r>
              <a:rPr lang="tr-TR" dirty="0" smtClean="0"/>
              <a:t> </a:t>
            </a:r>
            <a:r>
              <a:rPr lang="tr-TR" dirty="0"/>
              <a:t>Özelliğinden ve belli süre içinde kullanılma zorunluluğundan dolayı stoklanması ekonomik olmayan veya acil durumlarda kullanılacak olan ilaç, aşı, serum, anti-serum, kan ve kan ürünleri ile </a:t>
            </a:r>
            <a:r>
              <a:rPr lang="tr-TR" dirty="0" err="1"/>
              <a:t>ortez</a:t>
            </a:r>
            <a:r>
              <a:rPr lang="tr-TR" dirty="0"/>
              <a:t>, protez gibi uygulama esnasında hastaya göre belirlenebilen ve hastaya özgü tıbbî sarf malzemeleri, test ve tetkik sarf malzemeleri alımları.</a:t>
            </a:r>
          </a:p>
          <a:p>
            <a:pPr algn="just"/>
            <a:endParaRPr lang="tr-TR" dirty="0"/>
          </a:p>
          <a:p>
            <a:endParaRPr lang="tr-TR" dirty="0"/>
          </a:p>
        </p:txBody>
      </p:sp>
    </p:spTree>
    <p:extLst>
      <p:ext uri="{BB962C8B-B14F-4D97-AF65-F5344CB8AC3E}">
        <p14:creationId xmlns:p14="http://schemas.microsoft.com/office/powerpoint/2010/main" val="49576477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922114"/>
          </a:xfrm>
        </p:spPr>
        <p:txBody>
          <a:bodyPr/>
          <a:lstStyle/>
          <a:p>
            <a:r>
              <a:rPr lang="tr-TR" b="1" i="1" dirty="0"/>
              <a:t>Sorumluluk</a:t>
            </a:r>
            <a:r>
              <a:rPr lang="tr-TR" dirty="0"/>
              <a:t> </a:t>
            </a:r>
          </a:p>
        </p:txBody>
      </p:sp>
      <p:sp>
        <p:nvSpPr>
          <p:cNvPr id="3" name="İçerik Yer Tutucusu 2"/>
          <p:cNvSpPr>
            <a:spLocks noGrp="1"/>
          </p:cNvSpPr>
          <p:nvPr>
            <p:ph idx="1"/>
          </p:nvPr>
        </p:nvSpPr>
        <p:spPr>
          <a:xfrm>
            <a:off x="0" y="1196752"/>
            <a:ext cx="9144000" cy="5661248"/>
          </a:xfrm>
        </p:spPr>
        <p:txBody>
          <a:bodyPr>
            <a:normAutofit/>
          </a:bodyPr>
          <a:lstStyle/>
          <a:p>
            <a:pPr algn="just">
              <a:lnSpc>
                <a:spcPct val="90000"/>
              </a:lnSpc>
              <a:buFont typeface="Wingdings" pitchFamily="2" charset="2"/>
              <a:buChar char="Ø"/>
            </a:pPr>
            <a:r>
              <a:rPr lang="tr-TR" b="1" i="1" dirty="0"/>
              <a:t>Muayene ve kabul komisyonlarının başkan ve üyeleri ile ihtiyacın karşılanma sürecindeki her aşamada görev alan diğer ilgililerin görevlerini kanuni gereklere uygun veya tarafsızlıkla yapmadıklarının taraflardan birinin zararına yol açacak ihmalde veya kusurlu hareketlerde bulunduklarının tespiti halinde haklarında ilgili mevzuatları gereğince disiplin cezası uygulanır.</a:t>
            </a:r>
          </a:p>
          <a:p>
            <a:pPr algn="just">
              <a:lnSpc>
                <a:spcPct val="90000"/>
              </a:lnSpc>
              <a:buFont typeface="Wingdings" pitchFamily="2" charset="2"/>
              <a:buChar char="Ø"/>
            </a:pPr>
            <a:r>
              <a:rPr lang="tr-TR" b="1" i="1" dirty="0"/>
              <a:t>Ayrıca, fiil veya davranışlarının özelliğine göre haklarında ceza kovuşturması da yapılır ve hükmolunacak ceza ile birlikte tarafların uğradıkları zarar ve ziyan genel hükümlere göre kendilerine tazmin ettirilir.</a:t>
            </a:r>
          </a:p>
          <a:p>
            <a:endParaRPr lang="tr-TR" dirty="0"/>
          </a:p>
        </p:txBody>
      </p:sp>
    </p:spTree>
    <p:extLst>
      <p:ext uri="{BB962C8B-B14F-4D97-AF65-F5344CB8AC3E}">
        <p14:creationId xmlns:p14="http://schemas.microsoft.com/office/powerpoint/2010/main" val="21309260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smtClean="0"/>
          </a:p>
          <a:p>
            <a:endParaRPr lang="tr-TR" dirty="0"/>
          </a:p>
          <a:p>
            <a:endParaRPr lang="tr-TR" dirty="0" smtClean="0"/>
          </a:p>
          <a:p>
            <a:pPr algn="ctr"/>
            <a:r>
              <a:rPr lang="tr-TR" sz="4800" b="1" i="1" u="sng" dirty="0" smtClean="0"/>
              <a:t>ÖNEMLİ VURGULAMALAR</a:t>
            </a:r>
            <a:endParaRPr lang="tr-TR" sz="4800" b="1" i="1" u="sng" dirty="0"/>
          </a:p>
        </p:txBody>
      </p:sp>
    </p:spTree>
    <p:extLst>
      <p:ext uri="{BB962C8B-B14F-4D97-AF65-F5344CB8AC3E}">
        <p14:creationId xmlns:p14="http://schemas.microsoft.com/office/powerpoint/2010/main" val="22444832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96752"/>
            <a:ext cx="8229600" cy="864096"/>
          </a:xfrm>
        </p:spPr>
        <p:txBody>
          <a:bodyPr>
            <a:noAutofit/>
          </a:bodyPr>
          <a:lstStyle/>
          <a:p>
            <a:pPr algn="ctr"/>
            <a:r>
              <a:rPr lang="tr-TR" sz="3200" b="1" dirty="0"/>
              <a:t>(d) bendinde öngörülen parasal limitler dahilindeki alımlarda bir yılın tümünü kapsayan bir alım onayı ve görevlendirme yapılabilir mi?</a:t>
            </a:r>
            <a:endParaRPr lang="tr-TR" sz="3200" dirty="0"/>
          </a:p>
        </p:txBody>
      </p:sp>
      <p:sp>
        <p:nvSpPr>
          <p:cNvPr id="3" name="İçerik Yer Tutucusu 2"/>
          <p:cNvSpPr>
            <a:spLocks noGrp="1"/>
          </p:cNvSpPr>
          <p:nvPr>
            <p:ph idx="1"/>
          </p:nvPr>
        </p:nvSpPr>
        <p:spPr>
          <a:xfrm>
            <a:off x="457200" y="2348880"/>
            <a:ext cx="8507288" cy="4509120"/>
          </a:xfrm>
        </p:spPr>
        <p:txBody>
          <a:bodyPr>
            <a:normAutofit/>
          </a:bodyPr>
          <a:lstStyle/>
          <a:p>
            <a:pPr algn="just"/>
            <a:r>
              <a:rPr lang="tr-TR" dirty="0"/>
              <a:t>Bu hususta Kanunda bir açıklık bulunmamakta, ancak Kamu İhale Genel Tebliğinin </a:t>
            </a:r>
            <a:r>
              <a:rPr lang="tr-TR" b="1" i="1" dirty="0" smtClean="0"/>
              <a:t>Madde</a:t>
            </a:r>
            <a:r>
              <a:rPr lang="tr-TR" dirty="0" smtClean="0"/>
              <a:t> </a:t>
            </a:r>
            <a:r>
              <a:rPr lang="tr-TR" b="1" dirty="0" smtClean="0"/>
              <a:t>22.5</a:t>
            </a:r>
            <a:r>
              <a:rPr lang="tr-TR" b="1" dirty="0"/>
              <a:t>. 4734 sayılı Kanunun 22 </a:t>
            </a:r>
            <a:r>
              <a:rPr lang="tr-TR" b="1" dirty="0" err="1"/>
              <a:t>nci</a:t>
            </a:r>
            <a:r>
              <a:rPr lang="tr-TR" b="1" dirty="0"/>
              <a:t> maddesinin (d) bendi gereğince ihtiyaçların </a:t>
            </a:r>
            <a:r>
              <a:rPr lang="tr-TR" b="1" dirty="0" smtClean="0"/>
              <a:t>temini başlığı adı altında </a:t>
            </a:r>
            <a:endParaRPr lang="tr-TR" dirty="0"/>
          </a:p>
          <a:p>
            <a:pPr algn="just">
              <a:buFont typeface="Wingdings" pitchFamily="2" charset="2"/>
              <a:buChar char="Ø"/>
            </a:pPr>
            <a:r>
              <a:rPr lang="tr-TR" i="1" dirty="0" smtClean="0"/>
              <a:t>“</a:t>
            </a:r>
            <a:r>
              <a:rPr lang="tr-TR" i="1" dirty="0"/>
              <a:t>İşin niteliğine göre idareler bu bende göre yapacakları günlük ve küçük ölçekli alımlar için </a:t>
            </a:r>
            <a:r>
              <a:rPr lang="tr-TR" b="1" u="sng" dirty="0"/>
              <a:t>genel bir onay belgesi düzenleyebilecekleri gibi, her bir alım için de onay belgesi düzenleyebilirler. </a:t>
            </a:r>
            <a:r>
              <a:rPr lang="tr-TR" i="1" dirty="0"/>
              <a:t>Ayrıca ilgili mevzuatı çerçevesinde düzenlenmesi gerekli olan harcama belgeleri onay belgesine eklenir.” </a:t>
            </a:r>
            <a:r>
              <a:rPr lang="tr-TR" i="1" dirty="0" smtClean="0"/>
              <a:t> denilmektedir.</a:t>
            </a:r>
            <a:endParaRPr lang="tr-TR" dirty="0"/>
          </a:p>
          <a:p>
            <a:endParaRPr lang="tr-TR" dirty="0"/>
          </a:p>
        </p:txBody>
      </p:sp>
    </p:spTree>
    <p:extLst>
      <p:ext uri="{BB962C8B-B14F-4D97-AF65-F5344CB8AC3E}">
        <p14:creationId xmlns:p14="http://schemas.microsoft.com/office/powerpoint/2010/main" val="65899840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624736"/>
          </a:xfrm>
        </p:spPr>
        <p:txBody>
          <a:bodyPr>
            <a:normAutofit lnSpcReduction="10000"/>
          </a:bodyPr>
          <a:lstStyle/>
          <a:p>
            <a:pPr algn="just"/>
            <a:r>
              <a:rPr lang="tr-TR" sz="3600" dirty="0"/>
              <a:t>Tebliğ hükümlerine göre mümkün bulunmakla birlikte, </a:t>
            </a:r>
            <a:r>
              <a:rPr lang="tr-TR" sz="3600" b="1" i="1" dirty="0"/>
              <a:t>bu konudaki kişisel kanaat ve önerimiz (d) bendi kapsamındaki parasal limitler dahilinde yapılacak alımlarda da her alım için </a:t>
            </a:r>
            <a:r>
              <a:rPr lang="tr-TR" sz="3600" b="1" i="1" dirty="0" smtClean="0"/>
              <a:t>ayrı bir </a:t>
            </a:r>
            <a:r>
              <a:rPr lang="tr-TR" sz="3600" b="1" i="1" dirty="0"/>
              <a:t>onay belgesi düzenlenmesinin ve ihale yetkilisince onay belgesinin imzalanması aşamasında bu alımda görevlendirilecek kişi veya kişilerle ilgili ayrı görevlendirmeler yapılmasının Kanunun amacına ve işin gereğine uygun olacağı </a:t>
            </a:r>
            <a:r>
              <a:rPr lang="tr-TR" sz="3600" b="1" i="1" dirty="0" smtClean="0"/>
              <a:t>şeklindedir</a:t>
            </a:r>
            <a:r>
              <a:rPr lang="tr-TR" sz="3600" dirty="0" smtClean="0"/>
              <a:t>.</a:t>
            </a:r>
            <a:endParaRPr lang="tr-TR" sz="3600" dirty="0"/>
          </a:p>
        </p:txBody>
      </p:sp>
    </p:spTree>
    <p:extLst>
      <p:ext uri="{BB962C8B-B14F-4D97-AF65-F5344CB8AC3E}">
        <p14:creationId xmlns:p14="http://schemas.microsoft.com/office/powerpoint/2010/main" val="330917991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(d) bendinde öngörülen parasal limitler içerisine KDV dahil midir?</a:t>
            </a:r>
            <a:endParaRPr lang="tr-TR" dirty="0"/>
          </a:p>
        </p:txBody>
      </p:sp>
      <p:sp>
        <p:nvSpPr>
          <p:cNvPr id="3" name="İçerik Yer Tutucusu 2"/>
          <p:cNvSpPr>
            <a:spLocks noGrp="1"/>
          </p:cNvSpPr>
          <p:nvPr>
            <p:ph idx="1"/>
          </p:nvPr>
        </p:nvSpPr>
        <p:spPr/>
        <p:txBody>
          <a:bodyPr>
            <a:normAutofit/>
          </a:bodyPr>
          <a:lstStyle/>
          <a:p>
            <a:pPr algn="just"/>
            <a:r>
              <a:rPr lang="tr-TR" sz="4000" dirty="0"/>
              <a:t>Söz konusu </a:t>
            </a:r>
            <a:r>
              <a:rPr lang="tr-TR" sz="4000" dirty="0" smtClean="0"/>
              <a:t>tutarlara </a:t>
            </a:r>
            <a:r>
              <a:rPr lang="tr-TR" sz="4000" b="1" i="1" u="sng" dirty="0"/>
              <a:t>KDV dahil değildir.</a:t>
            </a:r>
            <a:r>
              <a:rPr lang="tr-TR" sz="4000" dirty="0"/>
              <a:t> Bu şekilde yapılacak alımlarda ihtiyacın karşılığı olarak ödenecek KDV hariç bedelin Kanunun öngördüğü parasal limiti aşıp aşmadığına bakılır. </a:t>
            </a:r>
          </a:p>
          <a:p>
            <a:endParaRPr lang="tr-TR" sz="4000" dirty="0"/>
          </a:p>
        </p:txBody>
      </p:sp>
    </p:spTree>
    <p:extLst>
      <p:ext uri="{BB962C8B-B14F-4D97-AF65-F5344CB8AC3E}">
        <p14:creationId xmlns:p14="http://schemas.microsoft.com/office/powerpoint/2010/main" val="349721844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2290266"/>
          </a:xfrm>
        </p:spPr>
        <p:txBody>
          <a:bodyPr>
            <a:noAutofit/>
          </a:bodyPr>
          <a:lstStyle/>
          <a:p>
            <a:pPr algn="ctr"/>
            <a:r>
              <a:rPr lang="tr-TR" sz="4300" b="1" dirty="0"/>
              <a:t>İhtiyacın, (d) bendinde öngörülen parasal limitlere eşit olduğu hallerde de doğrudan teminle alım yapılabilecek midir?</a:t>
            </a:r>
            <a:endParaRPr lang="tr-TR" sz="4300" dirty="0"/>
          </a:p>
        </p:txBody>
      </p:sp>
      <p:sp>
        <p:nvSpPr>
          <p:cNvPr id="3" name="İçerik Yer Tutucusu 2"/>
          <p:cNvSpPr>
            <a:spLocks noGrp="1"/>
          </p:cNvSpPr>
          <p:nvPr>
            <p:ph idx="1"/>
          </p:nvPr>
        </p:nvSpPr>
        <p:spPr>
          <a:xfrm>
            <a:off x="0" y="2636912"/>
            <a:ext cx="9144000" cy="4104456"/>
          </a:xfrm>
        </p:spPr>
        <p:txBody>
          <a:bodyPr>
            <a:normAutofit fontScale="92500" lnSpcReduction="20000"/>
          </a:bodyPr>
          <a:lstStyle/>
          <a:p>
            <a:pPr algn="just"/>
            <a:r>
              <a:rPr lang="tr-TR" b="1" i="1" u="sng" dirty="0"/>
              <a:t>Yapılabilecektir</a:t>
            </a:r>
            <a:r>
              <a:rPr lang="tr-TR" dirty="0"/>
              <a:t>. Zira 22 </a:t>
            </a:r>
            <a:r>
              <a:rPr lang="tr-TR" dirty="0" err="1"/>
              <a:t>nci</a:t>
            </a:r>
            <a:r>
              <a:rPr lang="tr-TR" dirty="0"/>
              <a:t> maddenin (d) bendinde</a:t>
            </a:r>
            <a:r>
              <a:rPr lang="tr-TR" dirty="0" smtClean="0"/>
              <a:t>; </a:t>
            </a:r>
            <a:r>
              <a:rPr lang="tr-TR" sz="3900" b="1" i="1" dirty="0" smtClean="0"/>
              <a:t>“</a:t>
            </a:r>
            <a:r>
              <a:rPr lang="tr-TR" sz="3900" b="1" i="1" u="sng" dirty="0" smtClean="0"/>
              <a:t>idarelerin </a:t>
            </a:r>
            <a:r>
              <a:rPr lang="tr-TR" sz="3900" b="1" i="1" u="sng" dirty="0" err="1" smtClean="0"/>
              <a:t>elliüçbin</a:t>
            </a:r>
            <a:r>
              <a:rPr lang="tr-TR" sz="3900" b="1" i="1" u="sng" dirty="0" smtClean="0"/>
              <a:t> </a:t>
            </a:r>
            <a:r>
              <a:rPr lang="tr-TR" sz="3900" b="1" i="1" u="sng" dirty="0" err="1" smtClean="0"/>
              <a:t>ikiyüzaltmışbir</a:t>
            </a:r>
            <a:r>
              <a:rPr lang="tr-TR" sz="3900" b="1" i="1" u="sng" dirty="0" smtClean="0"/>
              <a:t> </a:t>
            </a:r>
            <a:r>
              <a:rPr lang="tr-TR" sz="3900" b="1" i="1" u="sng" dirty="0"/>
              <a:t>Türk </a:t>
            </a:r>
            <a:r>
              <a:rPr lang="tr-TR" sz="3900" b="1" i="1" u="sng" dirty="0" smtClean="0"/>
              <a:t>Lirasını </a:t>
            </a:r>
            <a:r>
              <a:rPr lang="tr-TR" sz="3900" b="1" i="1" u="sng" dirty="0"/>
              <a:t>aşmayan ihtiyaçları” ifadesine yer verilmiştir. Dolayısıyla ihtiyaç tutarının söz konusu bentte belirtilen parasal karşılıklara eşit olduğu hallerde de, bu tutar aşılmadıkça, doğrudan teminle alım yapılabilecektir. </a:t>
            </a:r>
          </a:p>
          <a:p>
            <a:endParaRPr lang="tr-TR" u="sng" dirty="0"/>
          </a:p>
        </p:txBody>
      </p:sp>
    </p:spTree>
    <p:extLst>
      <p:ext uri="{BB962C8B-B14F-4D97-AF65-F5344CB8AC3E}">
        <p14:creationId xmlns:p14="http://schemas.microsoft.com/office/powerpoint/2010/main" val="90050902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1484784"/>
            <a:ext cx="8229600" cy="864096"/>
          </a:xfrm>
        </p:spPr>
        <p:txBody>
          <a:bodyPr>
            <a:normAutofit fontScale="90000"/>
          </a:bodyPr>
          <a:lstStyle/>
          <a:p>
            <a:pPr algn="ctr"/>
            <a:r>
              <a:rPr lang="tr-TR" sz="3600" b="1" dirty="0"/>
              <a:t>(d) bendinde öngörülen parasal limitler dahilindeki alımlarda bir sözleşme kapsamında belli süreli alımlar yapılabilecek midir?</a:t>
            </a:r>
            <a:r>
              <a:rPr lang="tr-TR" dirty="0"/>
              <a:t/>
            </a:r>
            <a:br>
              <a:rPr lang="tr-TR" dirty="0"/>
            </a:br>
            <a:endParaRPr lang="tr-TR" dirty="0"/>
          </a:p>
        </p:txBody>
      </p:sp>
      <p:sp>
        <p:nvSpPr>
          <p:cNvPr id="3" name="İçerik Yer Tutucusu 2"/>
          <p:cNvSpPr>
            <a:spLocks noGrp="1"/>
          </p:cNvSpPr>
          <p:nvPr>
            <p:ph idx="1"/>
          </p:nvPr>
        </p:nvSpPr>
        <p:spPr>
          <a:xfrm>
            <a:off x="0" y="2276872"/>
            <a:ext cx="9144000" cy="4581128"/>
          </a:xfrm>
        </p:spPr>
        <p:txBody>
          <a:bodyPr>
            <a:normAutofit/>
          </a:bodyPr>
          <a:lstStyle/>
          <a:p>
            <a:pPr algn="just"/>
            <a:r>
              <a:rPr lang="tr-TR" dirty="0"/>
              <a:t>Maddenin (d) bendi hükmünün </a:t>
            </a:r>
            <a:r>
              <a:rPr lang="tr-TR" b="1" i="1" u="sng" dirty="0"/>
              <a:t>getiriliş amacının, idarelerin, belirtilen tutarlara kadar özellikle kağıt, kırtasiye, elektrik malzemeleri gibi küçük ölçekli günlük ihtiyaçlarının karşılanması ile küçük bakım onarım işlerinin yaptırılması olduğu anlaşılmakla birlikte, bu amacı da karşılayacak biçimde söz konusu ihtiyaçların belli bir zaman dilimini kapsayacak bir sözleşme çerçevesinde temin </a:t>
            </a:r>
            <a:r>
              <a:rPr lang="tr-TR" b="1" i="1" u="sng" dirty="0" smtClean="0"/>
              <a:t>edilmesi mümkündür.</a:t>
            </a:r>
            <a:r>
              <a:rPr lang="tr-TR" dirty="0" smtClean="0"/>
              <a:t> </a:t>
            </a:r>
            <a:endParaRPr lang="tr-TR" dirty="0"/>
          </a:p>
          <a:p>
            <a:endParaRPr lang="tr-TR" dirty="0"/>
          </a:p>
        </p:txBody>
      </p:sp>
    </p:spTree>
    <p:extLst>
      <p:ext uri="{BB962C8B-B14F-4D97-AF65-F5344CB8AC3E}">
        <p14:creationId xmlns:p14="http://schemas.microsoft.com/office/powerpoint/2010/main" val="16737009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274638"/>
            <a:ext cx="8291264" cy="1570186"/>
          </a:xfrm>
        </p:spPr>
        <p:txBody>
          <a:bodyPr>
            <a:noAutofit/>
          </a:bodyPr>
          <a:lstStyle/>
          <a:p>
            <a:pPr algn="ctr"/>
            <a:r>
              <a:rPr lang="tr-TR" sz="4000" b="1" dirty="0"/>
              <a:t>İhtiyacın bölünerek (d) bendindeki parasal limitler dahiline çekilmesi Kanuna aykırılık teşkil eder mi?</a:t>
            </a:r>
            <a:endParaRPr lang="tr-TR" sz="4000" dirty="0"/>
          </a:p>
        </p:txBody>
      </p:sp>
      <p:sp>
        <p:nvSpPr>
          <p:cNvPr id="3" name="İçerik Yer Tutucusu 2"/>
          <p:cNvSpPr>
            <a:spLocks noGrp="1"/>
          </p:cNvSpPr>
          <p:nvPr>
            <p:ph idx="1"/>
          </p:nvPr>
        </p:nvSpPr>
        <p:spPr>
          <a:xfrm>
            <a:off x="0" y="1916832"/>
            <a:ext cx="9144000" cy="4941168"/>
          </a:xfrm>
        </p:spPr>
        <p:txBody>
          <a:bodyPr>
            <a:normAutofit/>
          </a:bodyPr>
          <a:lstStyle/>
          <a:p>
            <a:pPr algn="ctr"/>
            <a:r>
              <a:rPr lang="tr-TR" b="1" i="1" u="sng" dirty="0" smtClean="0"/>
              <a:t>Kamu İhale Genel Tebliği  Madde 22.5.1.2</a:t>
            </a:r>
            <a:r>
              <a:rPr lang="tr-TR" b="1" i="1" u="sng" dirty="0"/>
              <a:t>. </a:t>
            </a:r>
            <a:endParaRPr lang="tr-TR" b="1" i="1" u="sng" dirty="0" smtClean="0"/>
          </a:p>
          <a:p>
            <a:pPr algn="just"/>
            <a:r>
              <a:rPr lang="tr-TR" b="1" i="1" u="sng" dirty="0" smtClean="0"/>
              <a:t>4734 </a:t>
            </a:r>
            <a:r>
              <a:rPr lang="tr-TR" b="1" i="1" u="sng" dirty="0"/>
              <a:t>sayılı Kanunun 19 uncu maddesine göre açık ihale usulü ile temini gereken ihtiyacın, Kanunun 22 </a:t>
            </a:r>
            <a:r>
              <a:rPr lang="tr-TR" b="1" i="1" u="sng" dirty="0" err="1"/>
              <a:t>nci</a:t>
            </a:r>
            <a:r>
              <a:rPr lang="tr-TR" b="1" i="1" u="sng" dirty="0"/>
              <a:t> maddesinin (d) bendi için öngörülen parasal sınırların altında kalacak şekilde, adet bazında veya aynı ihale konusu içinde yer alabilecek nitelikteki mal ve hizmet alımları ile yapım işlerinin, kalemlere veya gruplara bölünmek suretiyle aynı Kanunun 22 </a:t>
            </a:r>
            <a:r>
              <a:rPr lang="tr-TR" b="1" i="1" u="sng" dirty="0" err="1"/>
              <a:t>nci</a:t>
            </a:r>
            <a:r>
              <a:rPr lang="tr-TR" b="1" i="1" u="sng" dirty="0"/>
              <a:t> maddesinin (d) bendine göre temini, 4734 sayılı Kanunun temel ilkelerine aykırılık teşkil ettiğinden,  bu yönde uygulamaların sorumluluk doğuracağı hususuna dikkat edilmesi gereklidir.</a:t>
            </a:r>
          </a:p>
          <a:p>
            <a:endParaRPr lang="tr-TR" dirty="0"/>
          </a:p>
        </p:txBody>
      </p:sp>
    </p:spTree>
    <p:extLst>
      <p:ext uri="{BB962C8B-B14F-4D97-AF65-F5344CB8AC3E}">
        <p14:creationId xmlns:p14="http://schemas.microsoft.com/office/powerpoint/2010/main" val="220280473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179512" y="1124744"/>
            <a:ext cx="8640960" cy="720080"/>
          </a:xfrm>
        </p:spPr>
        <p:txBody>
          <a:bodyPr>
            <a:normAutofit fontScale="90000"/>
          </a:bodyPr>
          <a:lstStyle/>
          <a:p>
            <a:pPr algn="ctr" eaLnBrk="1" hangingPunct="1">
              <a:defRPr/>
            </a:pPr>
            <a:r>
              <a:rPr lang="tr-TR" sz="3800" b="1" i="1" dirty="0" smtClean="0">
                <a:cs typeface="Times New Roman" pitchFamily="18" charset="0"/>
              </a:rPr>
              <a:t>Doğrudan temin yöntemi ile yapılan alımlarda </a:t>
            </a:r>
            <a:r>
              <a:rPr lang="tr-TR" sz="3800" b="1" i="1" dirty="0" smtClean="0">
                <a:solidFill>
                  <a:srgbClr val="00CCFF"/>
                </a:solidFill>
                <a:cs typeface="Times New Roman" pitchFamily="18" charset="0"/>
              </a:rPr>
              <a:t>fiyat farkı</a:t>
            </a:r>
            <a:r>
              <a:rPr lang="tr-TR" sz="3800" b="1" i="1" dirty="0" smtClean="0">
                <a:cs typeface="Times New Roman" pitchFamily="18" charset="0"/>
              </a:rPr>
              <a:t> ödenebilir mi?</a:t>
            </a:r>
            <a:r>
              <a:rPr lang="tr-TR" dirty="0" smtClean="0">
                <a:cs typeface="Times New Roman" pitchFamily="18" charset="0"/>
              </a:rPr>
              <a:t/>
            </a:r>
            <a:br>
              <a:rPr lang="tr-TR" dirty="0" smtClean="0">
                <a:cs typeface="Times New Roman" pitchFamily="18" charset="0"/>
              </a:rPr>
            </a:br>
            <a:endParaRPr lang="tr-TR" dirty="0" smtClean="0"/>
          </a:p>
        </p:txBody>
      </p:sp>
      <p:sp>
        <p:nvSpPr>
          <p:cNvPr id="3" name="İçerik Yer Tutucusu 2"/>
          <p:cNvSpPr>
            <a:spLocks noGrp="1"/>
          </p:cNvSpPr>
          <p:nvPr>
            <p:ph idx="1"/>
          </p:nvPr>
        </p:nvSpPr>
        <p:spPr>
          <a:xfrm>
            <a:off x="0" y="1340768"/>
            <a:ext cx="9144000" cy="5517232"/>
          </a:xfrm>
        </p:spPr>
        <p:txBody>
          <a:bodyPr/>
          <a:lstStyle/>
          <a:p>
            <a:pPr algn="just"/>
            <a:r>
              <a:rPr lang="tr-TR" sz="4000" b="1" i="1" dirty="0"/>
              <a:t>Doğrudan temin bir ihale usulü olmayıp</a:t>
            </a:r>
            <a:r>
              <a:rPr lang="tr-TR" sz="4000" b="1" i="1" dirty="0" smtClean="0"/>
              <a:t>, bir </a:t>
            </a:r>
            <a:r>
              <a:rPr lang="tr-TR" sz="4000" b="1" i="1" dirty="0"/>
              <a:t>alım yöntemidir</a:t>
            </a:r>
            <a:r>
              <a:rPr lang="tr-TR" sz="4000" b="1" i="1" dirty="0" smtClean="0"/>
              <a:t>. Fiyat </a:t>
            </a:r>
            <a:r>
              <a:rPr lang="tr-TR" sz="4000" b="1" i="1" dirty="0"/>
              <a:t>farkı verilmez</a:t>
            </a:r>
            <a:r>
              <a:rPr lang="tr-TR" sz="4000" b="1" i="1" dirty="0" smtClean="0"/>
              <a:t>. Fiyat </a:t>
            </a:r>
            <a:r>
              <a:rPr lang="tr-TR" sz="4000" b="1" i="1" dirty="0"/>
              <a:t>farkı verilmesi doğrudan temin yönteminin yapısına da terstir.</a:t>
            </a:r>
          </a:p>
          <a:p>
            <a:endParaRPr lang="tr-TR" dirty="0"/>
          </a:p>
        </p:txBody>
      </p:sp>
    </p:spTree>
    <p:extLst>
      <p:ext uri="{BB962C8B-B14F-4D97-AF65-F5344CB8AC3E}">
        <p14:creationId xmlns:p14="http://schemas.microsoft.com/office/powerpoint/2010/main" val="394334600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852704"/>
          </a:xfrm>
        </p:spPr>
        <p:txBody>
          <a:bodyPr>
            <a:normAutofit fontScale="90000"/>
          </a:bodyPr>
          <a:lstStyle/>
          <a:p>
            <a:pPr algn="ctr"/>
            <a:r>
              <a:rPr lang="tr-TR" b="1" dirty="0"/>
              <a:t>Doğrudan temin usulünde yasaklama kararı </a:t>
            </a:r>
            <a:r>
              <a:rPr lang="tr-TR" b="1" dirty="0" smtClean="0"/>
              <a:t>verilebilir mi</a:t>
            </a:r>
            <a:r>
              <a:rPr lang="tr-TR" b="1" dirty="0"/>
              <a:t>?</a:t>
            </a:r>
            <a:endParaRPr lang="tr-TR" dirty="0"/>
          </a:p>
        </p:txBody>
      </p:sp>
      <p:sp>
        <p:nvSpPr>
          <p:cNvPr id="3" name="İçerik Yer Tutucusu 2"/>
          <p:cNvSpPr>
            <a:spLocks noGrp="1"/>
          </p:cNvSpPr>
          <p:nvPr>
            <p:ph idx="1"/>
          </p:nvPr>
        </p:nvSpPr>
        <p:spPr>
          <a:xfrm>
            <a:off x="0" y="1484784"/>
            <a:ext cx="9144000" cy="5373216"/>
          </a:xfrm>
        </p:spPr>
        <p:txBody>
          <a:bodyPr>
            <a:normAutofit fontScale="92500" lnSpcReduction="20000"/>
          </a:bodyPr>
          <a:lstStyle/>
          <a:p>
            <a:pPr>
              <a:buFont typeface="Wingdings" pitchFamily="2" charset="2"/>
              <a:buChar char="Ø"/>
            </a:pPr>
            <a:r>
              <a:rPr lang="tr-TR" dirty="0"/>
              <a:t>Doğrudan temin usulünde yasaklama kararı verilemeyeceği </a:t>
            </a:r>
            <a:r>
              <a:rPr lang="tr-TR" b="1" i="1" u="sng" dirty="0" smtClean="0"/>
              <a:t>Kamu İhale Genel Tebliğinin  </a:t>
            </a:r>
            <a:r>
              <a:rPr lang="tr-TR" b="1" i="1" u="sng" dirty="0"/>
              <a:t>28.1.10 </a:t>
            </a:r>
            <a:r>
              <a:rPr lang="tr-TR" b="1" i="1" u="sng" dirty="0" smtClean="0"/>
              <a:t>maddesinde</a:t>
            </a:r>
            <a:r>
              <a:rPr lang="tr-TR" dirty="0" smtClean="0"/>
              <a:t> </a:t>
            </a:r>
            <a:r>
              <a:rPr lang="tr-TR" dirty="0"/>
              <a:t>açıklanmıştır.</a:t>
            </a:r>
          </a:p>
          <a:p>
            <a:pPr>
              <a:buFont typeface="Wingdings" pitchFamily="2" charset="2"/>
              <a:buChar char="Ø"/>
            </a:pPr>
            <a:r>
              <a:rPr lang="tr-TR" dirty="0"/>
              <a:t>Buna göre; </a:t>
            </a:r>
            <a:r>
              <a:rPr lang="tr-TR" b="1" dirty="0"/>
              <a:t>Doğrudan temin yoluyla yapılan alımlarda, Kanunun 58 inci maddesine göre ihalelere katılmaktan yasaklama kararı verilebilmesi mümkün değildir.</a:t>
            </a:r>
          </a:p>
          <a:p>
            <a:pPr algn="just">
              <a:lnSpc>
                <a:spcPct val="90000"/>
              </a:lnSpc>
              <a:buFont typeface="Wingdings" pitchFamily="2" charset="2"/>
              <a:buChar char="Ø"/>
            </a:pPr>
            <a:r>
              <a:rPr lang="tr-TR" i="1" dirty="0"/>
              <a:t>Ayrıca doğrudan temininin  ihale usulü olmadığı dikkate alındığında, 4735 sayılı Kanunun 25 inci maddesi ile sözleşmenin uygulanması sırasında ortaya çıkan yasak fiil veya davranışlar düzenlendiğinden; aynı Kanunun 26 </a:t>
            </a:r>
            <a:r>
              <a:rPr lang="tr-TR" i="1" dirty="0" err="1"/>
              <a:t>ncı</a:t>
            </a:r>
            <a:r>
              <a:rPr lang="tr-TR" i="1" dirty="0"/>
              <a:t> maddesinde öngörülen müeyyidelerin doğrudan temin için uygulanması mümkün bulunmamaktadır.</a:t>
            </a:r>
            <a:r>
              <a:rPr lang="tr-TR" dirty="0"/>
              <a:t> </a:t>
            </a:r>
          </a:p>
          <a:p>
            <a:pPr algn="just">
              <a:lnSpc>
                <a:spcPct val="90000"/>
              </a:lnSpc>
              <a:buFont typeface="Wingdings" pitchFamily="2" charset="2"/>
              <a:buChar char="Ø"/>
            </a:pPr>
            <a:r>
              <a:rPr lang="tr-TR" dirty="0"/>
              <a:t>ANCAK…..</a:t>
            </a:r>
            <a:r>
              <a:rPr lang="tr-TR" i="1" dirty="0"/>
              <a:t> Doğrudan temin usulüyle yapılan alımlarda ortaya çıkan 4734 sayılı Kanunun 17 inci ve 4735 sayılı Kanunun 25 inci maddesinde belirtilen yasak fiil veya davranışların </a:t>
            </a:r>
            <a:r>
              <a:rPr lang="tr-TR" i="1" dirty="0">
                <a:solidFill>
                  <a:schemeClr val="folHlink"/>
                </a:solidFill>
              </a:rPr>
              <a:t>Türk Ceza Kanununa göre suç teşkil etmesi;</a:t>
            </a:r>
            <a:r>
              <a:rPr lang="tr-TR" i="1" dirty="0"/>
              <a:t> bu fiil veya davranışlar için ceza sorumluluğuna ilişkin hükümlerin uygulanmasına engel teşkil etmez.”</a:t>
            </a:r>
            <a:r>
              <a:rPr lang="tr-TR" dirty="0"/>
              <a:t> </a:t>
            </a:r>
          </a:p>
          <a:p>
            <a:endParaRPr lang="tr-TR" dirty="0"/>
          </a:p>
        </p:txBody>
      </p:sp>
    </p:spTree>
    <p:extLst>
      <p:ext uri="{BB962C8B-B14F-4D97-AF65-F5344CB8AC3E}">
        <p14:creationId xmlns:p14="http://schemas.microsoft.com/office/powerpoint/2010/main" val="42393868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32656"/>
            <a:ext cx="8229600" cy="650336"/>
          </a:xfrm>
        </p:spPr>
        <p:txBody>
          <a:bodyPr>
            <a:normAutofit fontScale="90000"/>
          </a:bodyPr>
          <a:lstStyle/>
          <a:p>
            <a:pPr algn="ctr"/>
            <a:r>
              <a:rPr lang="tr-TR" b="1" dirty="0"/>
              <a:t>Doğrudan Temin</a:t>
            </a:r>
            <a:endParaRPr lang="tr-TR" dirty="0"/>
          </a:p>
        </p:txBody>
      </p:sp>
      <p:sp>
        <p:nvSpPr>
          <p:cNvPr id="3" name="İçerik Yer Tutucusu 2"/>
          <p:cNvSpPr>
            <a:spLocks noGrp="1"/>
          </p:cNvSpPr>
          <p:nvPr>
            <p:ph idx="1"/>
          </p:nvPr>
        </p:nvSpPr>
        <p:spPr>
          <a:xfrm>
            <a:off x="0" y="1052736"/>
            <a:ext cx="9144000" cy="5040560"/>
          </a:xfrm>
        </p:spPr>
        <p:txBody>
          <a:bodyPr/>
          <a:lstStyle/>
          <a:p>
            <a:pPr marL="0" indent="0" algn="just">
              <a:buNone/>
            </a:pPr>
            <a:r>
              <a:rPr lang="tr-TR" b="1" dirty="0"/>
              <a:t>g) </a:t>
            </a:r>
            <a:r>
              <a:rPr lang="tr-TR" dirty="0"/>
              <a:t>Milletlerarası tahkim yoluyla çözülmesi öngörülen uyuşmazlıklarla ilgili davalarda, Kanun kapsamındaki idareleri temsil ve savunmak üzere Türk veya yabancı uyruklu avukatlardan ya da avukatlık ortaklıklarından yapılacak hizmet alımları.</a:t>
            </a:r>
          </a:p>
          <a:p>
            <a:pPr marL="0" indent="0">
              <a:buNone/>
            </a:pPr>
            <a:r>
              <a:rPr lang="tr-TR" b="1" dirty="0"/>
              <a:t>h)</a:t>
            </a:r>
            <a:r>
              <a:rPr lang="tr-TR" dirty="0"/>
              <a:t> </a:t>
            </a:r>
            <a:r>
              <a:rPr lang="tr-TR" b="1" dirty="0"/>
              <a:t>(Ek: 12/12/2003-5020/28 </a:t>
            </a:r>
            <a:r>
              <a:rPr lang="tr-TR" b="1" dirty="0" err="1"/>
              <a:t>md.</a:t>
            </a:r>
            <a:r>
              <a:rPr lang="tr-TR" b="1" dirty="0"/>
              <a:t>; Değişik: 20/11/2008-5812/8 </a:t>
            </a:r>
            <a:r>
              <a:rPr lang="tr-TR" b="1" dirty="0" err="1"/>
              <a:t>md.</a:t>
            </a:r>
            <a:r>
              <a:rPr lang="tr-TR" b="1" dirty="0"/>
              <a:t>) </a:t>
            </a:r>
            <a:r>
              <a:rPr lang="tr-TR" dirty="0"/>
              <a:t>8/1/1943 tarihli ve 4353 sayılı Kanunun 22 ve 36 </a:t>
            </a:r>
            <a:r>
              <a:rPr lang="tr-TR" dirty="0" err="1"/>
              <a:t>ncı</a:t>
            </a:r>
            <a:r>
              <a:rPr lang="tr-TR" dirty="0"/>
              <a:t> maddeleri uyarınca Türk veya yabancı uyruklu avukatlardan hizmet alımları ile fikri ve sınai mülkiyet haklarının ulusal ve uluslararası kuruluşlar nezdinde tescilini sağlamak için gerçekleştirilen hizmet alımları.</a:t>
            </a:r>
          </a:p>
        </p:txBody>
      </p:sp>
    </p:spTree>
    <p:extLst>
      <p:ext uri="{BB962C8B-B14F-4D97-AF65-F5344CB8AC3E}">
        <p14:creationId xmlns:p14="http://schemas.microsoft.com/office/powerpoint/2010/main" val="375024801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algn="ctr"/>
            <a:r>
              <a:rPr lang="tr-TR" sz="4500" b="1" dirty="0" smtClean="0"/>
              <a:t>Doğrudan Teminde Yasaklılık Teyidi Zorunlu Mudur?</a:t>
            </a:r>
            <a:endParaRPr lang="tr-TR" sz="4500" b="1" dirty="0"/>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a:t>Konu ile ilgili olarak Kamu İhale Genel Tebliğinin 30.5.4 üncü </a:t>
            </a:r>
            <a:r>
              <a:rPr lang="tr-TR" dirty="0" smtClean="0"/>
              <a:t>maddesinde; «4734 </a:t>
            </a:r>
            <a:r>
              <a:rPr lang="tr-TR" dirty="0"/>
              <a:t>sayılı Kanunun 22 </a:t>
            </a:r>
            <a:r>
              <a:rPr lang="tr-TR" dirty="0" err="1"/>
              <a:t>nci</a:t>
            </a:r>
            <a:r>
              <a:rPr lang="tr-TR" dirty="0"/>
              <a:t> maddesi uyarınca doğrudan temin yoluyla alım yapılması halinde alım yapılacak kişi ya da firmanın ihalelere katılmaktan yasaklı olup olmadığı teyit ettirilmeyecektir. Ancak, anılan Kanunun 22 </a:t>
            </a:r>
            <a:r>
              <a:rPr lang="tr-TR" dirty="0" err="1"/>
              <a:t>nci</a:t>
            </a:r>
            <a:r>
              <a:rPr lang="tr-TR" dirty="0"/>
              <a:t> maddesinin birinci fıkrasının (d) bendinde belirtilen parasal limit dahilinde yapılan alımlarda, alım yapılacak gerçek veya tüzel kişinin Kurumun internet sayfasındaki yasaklılar listesinde bulunup bulunmadığının kontrol edilmesi ve yasaklı olduğunun belirlenmesi durumunda, söz konusu kişiden alım yapılmaması gerekmektedir</a:t>
            </a:r>
            <a:r>
              <a:rPr lang="tr-TR" dirty="0" smtClean="0"/>
              <a:t>.» denilmektedir. </a:t>
            </a:r>
            <a:endParaRPr lang="tr-TR" dirty="0"/>
          </a:p>
          <a:p>
            <a:endParaRPr lang="tr-TR" dirty="0"/>
          </a:p>
        </p:txBody>
      </p:sp>
    </p:spTree>
    <p:extLst>
      <p:ext uri="{BB962C8B-B14F-4D97-AF65-F5344CB8AC3E}">
        <p14:creationId xmlns:p14="http://schemas.microsoft.com/office/powerpoint/2010/main" val="9451223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548680"/>
            <a:ext cx="8229600" cy="1143000"/>
          </a:xfrm>
        </p:spPr>
        <p:txBody>
          <a:bodyPr>
            <a:normAutofit fontScale="90000"/>
          </a:bodyPr>
          <a:lstStyle/>
          <a:p>
            <a:pPr algn="ctr"/>
            <a:r>
              <a:rPr lang="tr-TR" sz="5400" b="1" dirty="0"/>
              <a:t>Doğrudan Teminde Yasaklılık Teyidi Zorunlu Mudur?</a:t>
            </a:r>
            <a:endParaRPr lang="tr-TR" dirty="0"/>
          </a:p>
        </p:txBody>
      </p:sp>
      <p:sp>
        <p:nvSpPr>
          <p:cNvPr id="3" name="İçerik Yer Tutucusu 2"/>
          <p:cNvSpPr>
            <a:spLocks noGrp="1"/>
          </p:cNvSpPr>
          <p:nvPr>
            <p:ph idx="1"/>
          </p:nvPr>
        </p:nvSpPr>
        <p:spPr/>
        <p:txBody>
          <a:bodyPr>
            <a:noAutofit/>
          </a:bodyPr>
          <a:lstStyle/>
          <a:p>
            <a:pPr marL="0" indent="0" algn="just">
              <a:buNone/>
            </a:pPr>
            <a:r>
              <a:rPr lang="tr-TR" sz="3200" dirty="0" smtClean="0"/>
              <a:t>Maddeden de anlaşılacağı üzere Kanunun 22. maddesinin (d) bendi uyarınca yapılacak alımlarda yasaklılık </a:t>
            </a:r>
            <a:r>
              <a:rPr lang="tr-TR" sz="3200" dirty="0" err="1" smtClean="0"/>
              <a:t>teyid</a:t>
            </a:r>
            <a:r>
              <a:rPr lang="tr-TR" sz="3200" dirty="0" smtClean="0"/>
              <a:t> belgesi konulma zorunluluğu olmamakla birlikte, isteklinin KİK’in internet sayfasındaki yasaklılar listesinde olup olmadığının </a:t>
            </a:r>
            <a:r>
              <a:rPr lang="tr-TR" sz="3200" dirty="0"/>
              <a:t>harcama birimince </a:t>
            </a:r>
            <a:r>
              <a:rPr lang="tr-TR" sz="3200" dirty="0" smtClean="0"/>
              <a:t>kontrol edilmesi ve yasaklı ise alımın o istekliden yapılmaması gerekmektedir.</a:t>
            </a:r>
            <a:endParaRPr lang="tr-TR" sz="3200" dirty="0"/>
          </a:p>
        </p:txBody>
      </p:sp>
    </p:spTree>
    <p:extLst>
      <p:ext uri="{BB962C8B-B14F-4D97-AF65-F5344CB8AC3E}">
        <p14:creationId xmlns:p14="http://schemas.microsoft.com/office/powerpoint/2010/main" val="13319562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1728192"/>
          </a:xfrm>
        </p:spPr>
        <p:txBody>
          <a:bodyPr>
            <a:normAutofit/>
          </a:bodyPr>
          <a:lstStyle/>
          <a:p>
            <a:pPr algn="ctr"/>
            <a:r>
              <a:rPr lang="tr-TR" sz="3600" b="1" dirty="0"/>
              <a:t>4734 Sayılı </a:t>
            </a:r>
            <a:r>
              <a:rPr lang="tr-TR" sz="3600" b="1" dirty="0" smtClean="0"/>
              <a:t>Kanunun </a:t>
            </a:r>
            <a:r>
              <a:rPr lang="tr-TR" sz="3600" b="1" dirty="0"/>
              <a:t>62’inci Maddesinin (ı) Bendindeki % 10 Limitinin Uygulanması Nasıl </a:t>
            </a:r>
            <a:r>
              <a:rPr lang="tr-TR" sz="3600" b="1" dirty="0" smtClean="0"/>
              <a:t>Olacaktır</a:t>
            </a:r>
            <a:endParaRPr lang="tr-TR" sz="3600" dirty="0"/>
          </a:p>
        </p:txBody>
      </p:sp>
      <p:sp>
        <p:nvSpPr>
          <p:cNvPr id="3" name="İçerik Yer Tutucusu 2"/>
          <p:cNvSpPr>
            <a:spLocks noGrp="1"/>
          </p:cNvSpPr>
          <p:nvPr>
            <p:ph idx="1"/>
          </p:nvPr>
        </p:nvSpPr>
        <p:spPr>
          <a:xfrm>
            <a:off x="0" y="1844824"/>
            <a:ext cx="9144000" cy="5013176"/>
          </a:xfrm>
        </p:spPr>
        <p:txBody>
          <a:bodyPr>
            <a:normAutofit fontScale="85000" lnSpcReduction="10000"/>
          </a:bodyPr>
          <a:lstStyle/>
          <a:p>
            <a:pPr algn="just"/>
            <a:r>
              <a:rPr lang="tr-TR" dirty="0" smtClean="0"/>
              <a:t>4734 sayılı Kanunun </a:t>
            </a:r>
            <a:r>
              <a:rPr lang="tr-TR" dirty="0"/>
              <a:t>62’inci Maddesinin (ı) Bendinde “</a:t>
            </a:r>
            <a:r>
              <a:rPr lang="tr-TR" b="1" i="1" dirty="0"/>
              <a:t>Bu Kanunun 21 ve 22 </a:t>
            </a:r>
            <a:r>
              <a:rPr lang="tr-TR" b="1" i="1" dirty="0" err="1"/>
              <a:t>nci</a:t>
            </a:r>
            <a:r>
              <a:rPr lang="tr-TR" b="1" i="1" dirty="0"/>
              <a:t> maddelerindeki parasal limitler dahilinde yapılacak harcamaların yıllık toplamı, idarelerin bütçelerine bu amaçla konulacak ödeneklerin %10'unu Kamu İhale Kurulunun uygun görüşü olmadıkça aşamaz.”</a:t>
            </a:r>
            <a:r>
              <a:rPr lang="tr-TR" dirty="0"/>
              <a:t> </a:t>
            </a:r>
            <a:r>
              <a:rPr lang="tr-TR" dirty="0" smtClean="0"/>
              <a:t> hükmü </a:t>
            </a:r>
            <a:r>
              <a:rPr lang="tr-TR" dirty="0"/>
              <a:t>yer almaktadır</a:t>
            </a:r>
            <a:r>
              <a:rPr lang="tr-TR" dirty="0" smtClean="0"/>
              <a:t>.</a:t>
            </a:r>
          </a:p>
          <a:p>
            <a:pPr marL="0" indent="0" algn="just">
              <a:buNone/>
            </a:pPr>
            <a:endParaRPr lang="tr-TR" dirty="0" smtClean="0"/>
          </a:p>
          <a:p>
            <a:pPr algn="just"/>
            <a:r>
              <a:rPr lang="tr-TR" dirty="0" smtClean="0"/>
              <a:t>Kanunun </a:t>
            </a:r>
            <a:r>
              <a:rPr lang="tr-TR" dirty="0"/>
              <a:t>21 inci maddesinin (f) bendi ve 22 inci maddesinin (d) bendine göre ihtiyaçlarını temin etmek isteyen kurum ve kuruluşlar, </a:t>
            </a:r>
            <a:r>
              <a:rPr lang="tr-TR" b="1" i="1" dirty="0"/>
              <a:t>yıllık bütçelerinde belirlenen toplam ödenek miktarını dikkate alacaklardır. Kurum ve kuruluşlar, mal alımı, hizmet alımı ve yapım işleri için bütçelerine konan yıllık toplam ödenekleri üzerinden her biri için ayrı ayrı % 10 oranı hesaplayacaklardır. Burada önemli olan husus, ilgili veya bağlı birimlerin değil kurum veya kuruluşun bütçelerine bu amaçlar ile ilgili konulmuş toplam ödeneklerin % 10 unun aşılıp </a:t>
            </a:r>
            <a:r>
              <a:rPr lang="tr-TR" b="1" i="1" dirty="0" smtClean="0"/>
              <a:t>aşılmamasıdır.</a:t>
            </a:r>
            <a:endParaRPr lang="tr-TR" b="1" i="1" dirty="0"/>
          </a:p>
          <a:p>
            <a:endParaRPr lang="tr-TR" dirty="0"/>
          </a:p>
        </p:txBody>
      </p:sp>
    </p:spTree>
    <p:extLst>
      <p:ext uri="{BB962C8B-B14F-4D97-AF65-F5344CB8AC3E}">
        <p14:creationId xmlns:p14="http://schemas.microsoft.com/office/powerpoint/2010/main" val="428179939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ctr"/>
            <a:r>
              <a:rPr lang="tr-TR" dirty="0" smtClean="0"/>
              <a:t>117 seri </a:t>
            </a:r>
            <a:r>
              <a:rPr lang="tr-TR" dirty="0" err="1" smtClean="0"/>
              <a:t>nolu</a:t>
            </a:r>
            <a:r>
              <a:rPr lang="tr-TR" dirty="0" smtClean="0"/>
              <a:t> Tebliğ gereği KDV </a:t>
            </a:r>
            <a:r>
              <a:rPr lang="tr-TR" dirty="0" err="1" smtClean="0"/>
              <a:t>Tevkifatı</a:t>
            </a:r>
            <a:endParaRPr lang="tr-TR" dirty="0"/>
          </a:p>
        </p:txBody>
      </p:sp>
      <p:sp>
        <p:nvSpPr>
          <p:cNvPr id="3" name="İçerik Yer Tutucusu 2"/>
          <p:cNvSpPr>
            <a:spLocks noGrp="1"/>
          </p:cNvSpPr>
          <p:nvPr>
            <p:ph idx="1"/>
          </p:nvPr>
        </p:nvSpPr>
        <p:spPr>
          <a:xfrm>
            <a:off x="0" y="1844824"/>
            <a:ext cx="9144000" cy="5013176"/>
          </a:xfrm>
        </p:spPr>
        <p:txBody>
          <a:bodyPr>
            <a:normAutofit/>
          </a:bodyPr>
          <a:lstStyle/>
          <a:p>
            <a:pPr marL="0" indent="0" algn="just">
              <a:buNone/>
            </a:pPr>
            <a:r>
              <a:rPr lang="tr-TR" sz="3600" dirty="0"/>
              <a:t>Doğrudan temin usulü ile alınacak tutarı (KDV Dahil) 1.000TL’yi geçen  bazı mal alımları ile hizmet veya yapım işlerinde KDV </a:t>
            </a:r>
            <a:r>
              <a:rPr lang="tr-TR" sz="3600" dirty="0" err="1"/>
              <a:t>tevkifatı</a:t>
            </a:r>
            <a:r>
              <a:rPr lang="tr-TR" sz="3600" dirty="0"/>
              <a:t> uygulanır. </a:t>
            </a:r>
            <a:r>
              <a:rPr lang="tr-TR" sz="3600" dirty="0" err="1"/>
              <a:t>Tevkifat</a:t>
            </a:r>
            <a:r>
              <a:rPr lang="tr-TR" sz="3600" dirty="0"/>
              <a:t> oranları yapılacak işin konusuna göre Maliye Bakanlığınca yayınlanan 117 seri </a:t>
            </a:r>
            <a:r>
              <a:rPr lang="tr-TR" sz="3600" dirty="0" err="1"/>
              <a:t>nolu</a:t>
            </a:r>
            <a:r>
              <a:rPr lang="tr-TR" sz="3600" dirty="0"/>
              <a:t> tebliğ ile 63 sayılı sirkülerde belirtilmiştir. </a:t>
            </a:r>
          </a:p>
        </p:txBody>
      </p:sp>
    </p:spTree>
    <p:extLst>
      <p:ext uri="{BB962C8B-B14F-4D97-AF65-F5344CB8AC3E}">
        <p14:creationId xmlns:p14="http://schemas.microsoft.com/office/powerpoint/2010/main" val="164901268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Tevkifat</a:t>
            </a:r>
            <a:r>
              <a:rPr lang="tr-TR" dirty="0" smtClean="0"/>
              <a:t> Uygulamasında Sınır</a:t>
            </a:r>
            <a:endParaRPr lang="tr-TR" dirty="0"/>
          </a:p>
        </p:txBody>
      </p:sp>
      <p:sp>
        <p:nvSpPr>
          <p:cNvPr id="3" name="İçerik Yer Tutucusu 2"/>
          <p:cNvSpPr>
            <a:spLocks noGrp="1"/>
          </p:cNvSpPr>
          <p:nvPr>
            <p:ph idx="1"/>
          </p:nvPr>
        </p:nvSpPr>
        <p:spPr/>
        <p:txBody>
          <a:bodyPr>
            <a:normAutofit fontScale="77500" lnSpcReduction="20000"/>
          </a:bodyPr>
          <a:lstStyle/>
          <a:p>
            <a:pPr algn="just"/>
            <a:r>
              <a:rPr lang="tr-TR" dirty="0" smtClean="0"/>
              <a:t>63 </a:t>
            </a:r>
            <a:r>
              <a:rPr lang="tr-TR" dirty="0" err="1" smtClean="0"/>
              <a:t>nolu</a:t>
            </a:r>
            <a:r>
              <a:rPr lang="tr-TR" dirty="0" smtClean="0"/>
              <a:t> K.D.V.  Sirkülerin 2.2.4 maddesinde  </a:t>
            </a:r>
            <a:r>
              <a:rPr lang="tr-TR" dirty="0"/>
              <a:t>‘</a:t>
            </a:r>
            <a:r>
              <a:rPr lang="tr-TR" dirty="0" smtClean="0"/>
              <a:t>’5018 </a:t>
            </a:r>
            <a:r>
              <a:rPr lang="tr-TR" dirty="0"/>
              <a:t>sayılı Kanuna tabi bir kurumun makine, teçhizat, demirbaş ve taşıtlarına haftalık, aylık, yıllık bakım sözleşmeleri çerçevesinde sunulan hizmetler; her bir bakım döneminde sunulan kısım itibariyle değerlendirilecektir. Kurumun talep ve ihtiyaçları doğrultusunda ortaya çıkan, dönemsellik içermeyen tamir, bakım ve onarım hizmetleri ise KDV dahil 1000 TL'yi geçmediği sürece </a:t>
            </a:r>
            <a:r>
              <a:rPr lang="tr-TR" dirty="0" err="1"/>
              <a:t>tevkifata</a:t>
            </a:r>
            <a:r>
              <a:rPr lang="tr-TR" dirty="0"/>
              <a:t> tabi olmayacaktır. Tamir, bakım ve onarım hizmetlerinin sorumlu kurumun muhtelif makine, teçhizat, demirbaş ve taşıtlarına aynı gün içinde ifa edilmesi halinde bedel, her bir araç itibariyle değil, toplam olarak dikkate alınacak ve 1.000 TL'yi geçtiği taktirde de </a:t>
            </a:r>
            <a:r>
              <a:rPr lang="tr-TR" dirty="0" err="1"/>
              <a:t>tevkifata</a:t>
            </a:r>
            <a:r>
              <a:rPr lang="tr-TR" dirty="0"/>
              <a:t> tabi tutulacaktır. </a:t>
            </a:r>
            <a:r>
              <a:rPr lang="tr-TR" dirty="0" smtClean="0"/>
              <a:t>‘’ denilmektedir. Bu bağlamda dönemsellik içermeyen bakım onarım hizmetlerinin alımı sırasında alım tutarı 1000 TL </a:t>
            </a:r>
            <a:r>
              <a:rPr lang="tr-TR" dirty="0" err="1" smtClean="0"/>
              <a:t>yi</a:t>
            </a:r>
            <a:r>
              <a:rPr lang="tr-TR" dirty="0" smtClean="0"/>
              <a:t> geçmediği sürece </a:t>
            </a:r>
            <a:r>
              <a:rPr lang="tr-TR" dirty="0" err="1" smtClean="0"/>
              <a:t>tevkifat</a:t>
            </a:r>
            <a:r>
              <a:rPr lang="tr-TR" dirty="0" smtClean="0"/>
              <a:t> yapılmayacaktır. Ancak sözleşme kapsamında belirli bir dönemi kapsayan bakım onarım hizmetlerinin alımlarında her alımın tutarı değil alımın yapıldığı dönemler dikkate alınıp 1000 </a:t>
            </a:r>
            <a:r>
              <a:rPr lang="tr-TR" dirty="0" err="1" smtClean="0"/>
              <a:t>Tl</a:t>
            </a:r>
            <a:r>
              <a:rPr lang="tr-TR" dirty="0" smtClean="0"/>
              <a:t> </a:t>
            </a:r>
            <a:r>
              <a:rPr lang="tr-TR" dirty="0" err="1" smtClean="0"/>
              <a:t>yi</a:t>
            </a:r>
            <a:r>
              <a:rPr lang="tr-TR" dirty="0" smtClean="0"/>
              <a:t> geçmesi halinde </a:t>
            </a:r>
            <a:r>
              <a:rPr lang="tr-TR" dirty="0" err="1" smtClean="0"/>
              <a:t>tevkifat</a:t>
            </a:r>
            <a:r>
              <a:rPr lang="tr-TR" dirty="0" smtClean="0"/>
              <a:t> uygulanacaktır.</a:t>
            </a:r>
            <a:endParaRPr lang="tr-TR" dirty="0"/>
          </a:p>
        </p:txBody>
      </p:sp>
    </p:spTree>
    <p:extLst>
      <p:ext uri="{BB962C8B-B14F-4D97-AF65-F5344CB8AC3E}">
        <p14:creationId xmlns:p14="http://schemas.microsoft.com/office/powerpoint/2010/main" val="26293499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Tevkifat</a:t>
            </a:r>
            <a:r>
              <a:rPr lang="tr-TR" dirty="0"/>
              <a:t> Uygulamasında Sınır</a:t>
            </a:r>
          </a:p>
        </p:txBody>
      </p:sp>
      <p:sp>
        <p:nvSpPr>
          <p:cNvPr id="3" name="İçerik Yer Tutucusu 2"/>
          <p:cNvSpPr>
            <a:spLocks noGrp="1"/>
          </p:cNvSpPr>
          <p:nvPr>
            <p:ph idx="1"/>
          </p:nvPr>
        </p:nvSpPr>
        <p:spPr/>
        <p:txBody>
          <a:bodyPr>
            <a:normAutofit lnSpcReduction="10000"/>
          </a:bodyPr>
          <a:lstStyle/>
          <a:p>
            <a:r>
              <a:rPr lang="tr-TR" dirty="0" smtClean="0"/>
              <a:t>Ayrıca bu konu ile ilgili 117 </a:t>
            </a:r>
            <a:r>
              <a:rPr lang="tr-TR" dirty="0" err="1" smtClean="0"/>
              <a:t>nolu</a:t>
            </a:r>
            <a:r>
              <a:rPr lang="tr-TR" dirty="0" smtClean="0"/>
              <a:t> K.D.V. </a:t>
            </a:r>
            <a:r>
              <a:rPr lang="tr-TR" dirty="0"/>
              <a:t> </a:t>
            </a:r>
            <a:r>
              <a:rPr lang="tr-TR" dirty="0" smtClean="0"/>
              <a:t>Genel Tebliğinde ‘’ Tespit </a:t>
            </a:r>
            <a:r>
              <a:rPr lang="tr-TR" dirty="0"/>
              <a:t>edilen tutarı aşan işlemlerde KDV </a:t>
            </a:r>
            <a:r>
              <a:rPr lang="tr-TR" dirty="0" err="1"/>
              <a:t>tevkifatı</a:t>
            </a:r>
            <a:r>
              <a:rPr lang="tr-TR" dirty="0"/>
              <a:t> zorunluluğundan kaçınmak amacıyla bedel parçalara ayrılamayacak, aynı işleme ait bedellerin toplamı dikkate alınarak bu sınırın aşılması halinde </a:t>
            </a:r>
            <a:r>
              <a:rPr lang="tr-TR" dirty="0" err="1"/>
              <a:t>tevkifat</a:t>
            </a:r>
            <a:r>
              <a:rPr lang="tr-TR" dirty="0"/>
              <a:t> </a:t>
            </a:r>
            <a:r>
              <a:rPr lang="tr-TR" dirty="0" smtClean="0"/>
              <a:t>yapılacaktır. </a:t>
            </a:r>
            <a:r>
              <a:rPr lang="tr-TR" dirty="0" err="1" smtClean="0"/>
              <a:t>Tevkifat</a:t>
            </a:r>
            <a:r>
              <a:rPr lang="tr-TR" dirty="0" smtClean="0"/>
              <a:t> </a:t>
            </a:r>
            <a:r>
              <a:rPr lang="tr-TR" dirty="0"/>
              <a:t>zorunluluğundan kaçınmak amacıyla, birden fazla fatura düzenlenmek suretiyle bedelin parçalara bölündüğünün tespiti halinde vergi dairelerince, bütünlük </a:t>
            </a:r>
            <a:r>
              <a:rPr lang="tr-TR" dirty="0" err="1"/>
              <a:t>arzettiği</a:t>
            </a:r>
            <a:r>
              <a:rPr lang="tr-TR" dirty="0"/>
              <a:t> anlaşılan alımların toplamının yukarıda belirtilen sınırı aşıp aşmadığına bakılarak gerekli işlemler yapılacaktır</a:t>
            </a:r>
            <a:r>
              <a:rPr lang="tr-TR" dirty="0" smtClean="0"/>
              <a:t>. ‘’ denilmektedir. </a:t>
            </a:r>
            <a:endParaRPr lang="tr-TR" dirty="0"/>
          </a:p>
        </p:txBody>
      </p:sp>
    </p:spTree>
    <p:extLst>
      <p:ext uri="{BB962C8B-B14F-4D97-AF65-F5344CB8AC3E}">
        <p14:creationId xmlns:p14="http://schemas.microsoft.com/office/powerpoint/2010/main" val="22072501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04664"/>
            <a:ext cx="8229600" cy="1143000"/>
          </a:xfrm>
        </p:spPr>
        <p:txBody>
          <a:bodyPr>
            <a:normAutofit fontScale="90000"/>
          </a:bodyPr>
          <a:lstStyle/>
          <a:p>
            <a:pPr algn="ctr"/>
            <a:r>
              <a:rPr lang="tr-TR" dirty="0" smtClean="0"/>
              <a:t>6183 sayılı Kanun gereği Vergi Borcu Sorgulama</a:t>
            </a:r>
            <a:endParaRPr lang="tr-TR" dirty="0"/>
          </a:p>
        </p:txBody>
      </p:sp>
      <p:sp>
        <p:nvSpPr>
          <p:cNvPr id="3" name="İçerik Yer Tutucusu 2"/>
          <p:cNvSpPr>
            <a:spLocks noGrp="1"/>
          </p:cNvSpPr>
          <p:nvPr>
            <p:ph idx="1"/>
          </p:nvPr>
        </p:nvSpPr>
        <p:spPr/>
        <p:txBody>
          <a:bodyPr/>
          <a:lstStyle/>
          <a:p>
            <a:pPr marL="0" indent="0" algn="just">
              <a:buNone/>
            </a:pPr>
            <a:r>
              <a:rPr lang="tr-TR" sz="3600" dirty="0" smtClean="0"/>
              <a:t>4734 sayılı Kanun kapsamına giren tüm idarelerin tutarı </a:t>
            </a:r>
            <a:r>
              <a:rPr lang="tr-TR" sz="3600" dirty="0"/>
              <a:t>(KDV Dahil) </a:t>
            </a:r>
            <a:r>
              <a:rPr lang="tr-TR" sz="3600" dirty="0" smtClean="0"/>
              <a:t>2.000TL’yi </a:t>
            </a:r>
            <a:r>
              <a:rPr lang="tr-TR" sz="3600" dirty="0"/>
              <a:t>geçen  </a:t>
            </a:r>
            <a:r>
              <a:rPr lang="tr-TR" sz="3600" dirty="0" smtClean="0"/>
              <a:t>mal ve hizmet alımları </a:t>
            </a:r>
            <a:r>
              <a:rPr lang="tr-TR" sz="3600" dirty="0"/>
              <a:t>ile </a:t>
            </a:r>
            <a:r>
              <a:rPr lang="tr-TR" sz="3600" dirty="0" smtClean="0"/>
              <a:t>veya </a:t>
            </a:r>
            <a:r>
              <a:rPr lang="tr-TR" sz="3600" dirty="0"/>
              <a:t>yapım işlerinde </a:t>
            </a:r>
            <a:r>
              <a:rPr lang="tr-TR" sz="3600" dirty="0" smtClean="0"/>
              <a:t>ilgili tek veya tüzel kişiye ödemeyi gerçekleştirmeden önce vergi borcunu sorgulama yükümlülükleri bulunmaktadır.</a:t>
            </a:r>
            <a:endParaRPr lang="tr-TR" sz="3600" dirty="0"/>
          </a:p>
          <a:p>
            <a:endParaRPr lang="tr-TR" dirty="0"/>
          </a:p>
        </p:txBody>
      </p:sp>
    </p:spTree>
    <p:extLst>
      <p:ext uri="{BB962C8B-B14F-4D97-AF65-F5344CB8AC3E}">
        <p14:creationId xmlns:p14="http://schemas.microsoft.com/office/powerpoint/2010/main" val="101451944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Bütçe Limitleri</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smtClean="0"/>
              <a:t>Bütçe Kanunun E cetveline göre aşağıda </a:t>
            </a:r>
            <a:r>
              <a:rPr lang="tr-TR" dirty="0"/>
              <a:t>yer alan her bir alım için ihtiyacın nereden ve hangi usulle temin edileceğine bakılmaksızın vergiler dahil olmak üzere;</a:t>
            </a:r>
          </a:p>
          <a:p>
            <a:pPr marL="0" indent="0">
              <a:buNone/>
            </a:pPr>
            <a:r>
              <a:rPr lang="tr-TR" dirty="0"/>
              <a:t> a) Menkul mal alımlarında 25.000 Türk </a:t>
            </a:r>
            <a:r>
              <a:rPr lang="tr-TR" dirty="0" smtClean="0"/>
              <a:t>Lirasını(03.7),</a:t>
            </a:r>
            <a:endParaRPr lang="tr-TR" dirty="0"/>
          </a:p>
          <a:p>
            <a:pPr marL="0" indent="0">
              <a:buNone/>
            </a:pPr>
            <a:r>
              <a:rPr lang="tr-TR" dirty="0"/>
              <a:t> </a:t>
            </a:r>
            <a:r>
              <a:rPr lang="tr-TR" dirty="0" smtClean="0"/>
              <a:t>b</a:t>
            </a:r>
            <a:r>
              <a:rPr lang="tr-TR" dirty="0"/>
              <a:t>) </a:t>
            </a:r>
            <a:r>
              <a:rPr lang="tr-TR" dirty="0" err="1"/>
              <a:t>Gayrimaddi</a:t>
            </a:r>
            <a:r>
              <a:rPr lang="tr-TR" dirty="0"/>
              <a:t> hak alımlarında 20.000 Türk </a:t>
            </a:r>
            <a:r>
              <a:rPr lang="tr-TR" dirty="0" smtClean="0"/>
              <a:t>Lirasını      (03.7),</a:t>
            </a:r>
            <a:endParaRPr lang="tr-TR" dirty="0"/>
          </a:p>
          <a:p>
            <a:pPr marL="0" indent="0">
              <a:buNone/>
            </a:pPr>
            <a:r>
              <a:rPr lang="tr-TR" dirty="0" smtClean="0"/>
              <a:t> c</a:t>
            </a:r>
            <a:r>
              <a:rPr lang="tr-TR" dirty="0"/>
              <a:t>) Menkul malların bakım ve onarımlarında 25.000 Türk </a:t>
            </a:r>
            <a:r>
              <a:rPr lang="tr-TR" dirty="0" smtClean="0"/>
              <a:t>Lirasını(03.7),</a:t>
            </a:r>
            <a:endParaRPr lang="tr-TR" dirty="0"/>
          </a:p>
          <a:p>
            <a:pPr marL="0" indent="0">
              <a:buNone/>
            </a:pPr>
            <a:r>
              <a:rPr lang="tr-TR" dirty="0"/>
              <a:t> d) Gayrimenkullerin bakım ve onarımlarında 55.000 Türk </a:t>
            </a:r>
            <a:r>
              <a:rPr lang="tr-TR" dirty="0" smtClean="0"/>
              <a:t>Lirasını(03.8) aşan </a:t>
            </a:r>
            <a:r>
              <a:rPr lang="tr-TR" dirty="0"/>
              <a:t>tutarlar “(03) Mal ve Hizmet Alım </a:t>
            </a:r>
            <a:r>
              <a:rPr lang="tr-TR" dirty="0" smtClean="0"/>
              <a:t>Giderleri” tertiplerinden </a:t>
            </a:r>
            <a:r>
              <a:rPr lang="tr-TR" dirty="0"/>
              <a:t>ödenemez. </a:t>
            </a:r>
          </a:p>
        </p:txBody>
      </p:sp>
    </p:spTree>
    <p:extLst>
      <p:ext uri="{BB962C8B-B14F-4D97-AF65-F5344CB8AC3E}">
        <p14:creationId xmlns:p14="http://schemas.microsoft.com/office/powerpoint/2010/main" val="153908247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ctr"/>
            <a:endParaRPr lang="tr-TR" dirty="0" smtClean="0"/>
          </a:p>
          <a:p>
            <a:pPr algn="ctr"/>
            <a:r>
              <a:rPr lang="tr-TR" sz="3600" b="1" dirty="0">
                <a:solidFill>
                  <a:schemeClr val="tx2"/>
                </a:solidFill>
                <a:latin typeface="+mj-lt"/>
                <a:ea typeface="+mj-ea"/>
                <a:cs typeface="+mj-cs"/>
              </a:rPr>
              <a:t>TEŞEKKÜRLER</a:t>
            </a:r>
          </a:p>
        </p:txBody>
      </p:sp>
    </p:spTree>
    <p:extLst>
      <p:ext uri="{BB962C8B-B14F-4D97-AF65-F5344CB8AC3E}">
        <p14:creationId xmlns:p14="http://schemas.microsoft.com/office/powerpoint/2010/main" val="42479344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32656"/>
            <a:ext cx="8229600" cy="794352"/>
          </a:xfrm>
        </p:spPr>
        <p:txBody>
          <a:bodyPr>
            <a:normAutofit fontScale="90000"/>
          </a:bodyPr>
          <a:lstStyle/>
          <a:p>
            <a:pPr algn="ctr"/>
            <a:r>
              <a:rPr lang="tr-TR" b="1" dirty="0"/>
              <a:t>Doğrudan Temin</a:t>
            </a:r>
            <a:endParaRPr lang="tr-TR" dirty="0"/>
          </a:p>
        </p:txBody>
      </p:sp>
      <p:sp>
        <p:nvSpPr>
          <p:cNvPr id="3" name="İçerik Yer Tutucusu 2"/>
          <p:cNvSpPr>
            <a:spLocks noGrp="1"/>
          </p:cNvSpPr>
          <p:nvPr>
            <p:ph idx="1"/>
          </p:nvPr>
        </p:nvSpPr>
        <p:spPr>
          <a:xfrm>
            <a:off x="0" y="1196752"/>
            <a:ext cx="9144000" cy="5661248"/>
          </a:xfrm>
        </p:spPr>
        <p:txBody>
          <a:bodyPr>
            <a:normAutofit fontScale="85000" lnSpcReduction="20000"/>
          </a:bodyPr>
          <a:lstStyle/>
          <a:p>
            <a:pPr marL="0" indent="0">
              <a:buNone/>
            </a:pPr>
            <a:r>
              <a:rPr lang="tr-TR" b="1" dirty="0"/>
              <a:t>ı)</a:t>
            </a:r>
            <a:r>
              <a:rPr lang="tr-TR" dirty="0"/>
              <a:t> </a:t>
            </a:r>
            <a:r>
              <a:rPr lang="tr-TR" b="1" dirty="0"/>
              <a:t>(Ek: 15/5/2008-5763/35 </a:t>
            </a:r>
            <a:r>
              <a:rPr lang="tr-TR" b="1" dirty="0" err="1"/>
              <a:t>md.</a:t>
            </a:r>
            <a:r>
              <a:rPr lang="tr-TR" b="1" dirty="0"/>
              <a:t>) </a:t>
            </a:r>
            <a:r>
              <a:rPr lang="tr-TR" dirty="0"/>
              <a:t>Türkiye İş Kurumunun, 25/6/2003 tarihli ve 4904 sayılı Kanunun 3 üncü maddesinin (b) ve (c) bentlerinde sayılan görevlerine ilişkin  hizmet alımları ile 25/8/1999 tarihli ve 4447 sayılı İşsizlik Sigortası Kanununun 48 inci maddesinin yedinci fıkrasında sayılan görevlerine ilişkin hizmet alımları</a:t>
            </a:r>
          </a:p>
          <a:p>
            <a:pPr marL="0" indent="0">
              <a:buNone/>
            </a:pPr>
            <a:r>
              <a:rPr lang="tr-TR" dirty="0"/>
              <a:t> </a:t>
            </a:r>
            <a:r>
              <a:rPr lang="tr-TR" b="1" dirty="0"/>
              <a:t>i) (Ek: 20/11/2008-5812/8 </a:t>
            </a:r>
            <a:r>
              <a:rPr lang="tr-TR" b="1" dirty="0" err="1"/>
              <a:t>md.</a:t>
            </a:r>
            <a:r>
              <a:rPr lang="tr-TR" b="1" dirty="0"/>
              <a:t>; Değişik: 19/11/2013-6504/1 </a:t>
            </a:r>
            <a:r>
              <a:rPr lang="tr-TR" b="1" dirty="0" err="1"/>
              <a:t>md.</a:t>
            </a:r>
            <a:r>
              <a:rPr lang="tr-TR" b="1" dirty="0"/>
              <a:t>) </a:t>
            </a:r>
            <a:r>
              <a:rPr lang="tr-TR" dirty="0"/>
              <a:t>Cumhurbaşkanının halk tarafından seçilmesi, Anayasa değişikliklerine ilişkin kanunların halkoyuna sunulması, milletvekili genel ve ara seçimleri, mahalli idareler ile mahalle muhtarlıkları ve ihtiyar heyetleri genel ve ara seçimi dönemlerinde Yüksek Seçim Kurulunun ihtiyacı için yapılacak filigranlı oy pusulası kâğıdı ile filigranlı oy zarfı kâğıdı alımı, oy pusulası basımı, oy zarfı yapımı hizmetleri ile bu seçimlere yönelik her türlü seçim malzemelerinin alımı ile yurt dışı seçim harcamaları, il seçim kurulu başkanlıkları tarafından alınacak oy pusulası basım hizmeti alımı</a:t>
            </a:r>
            <a:r>
              <a:rPr lang="tr-TR" dirty="0" smtClean="0"/>
              <a:t>.</a:t>
            </a:r>
          </a:p>
          <a:p>
            <a:pPr marL="0" indent="0" algn="just">
              <a:buNone/>
            </a:pPr>
            <a:r>
              <a:rPr lang="tr-TR" dirty="0"/>
              <a:t>Bu maddeye göre yapılacak alımlarda, </a:t>
            </a:r>
            <a:r>
              <a:rPr lang="tr-TR" b="1" i="1" u="sng" dirty="0"/>
              <a:t>ihale komisyonu kurma ve 10 uncu maddede sayılan yeterlik kurallarını arama zorunluluğu bulunmaksızın, ihale yetkilisince görevlendirilecek kişi veya kişiler tarafından piyasada fiyat araştırması yapılarak ihtiyaçlar temin edilir</a:t>
            </a:r>
            <a:r>
              <a:rPr lang="tr-TR" b="1" i="1" u="sng" dirty="0" smtClean="0"/>
              <a:t>.</a:t>
            </a:r>
            <a:endParaRPr lang="tr-TR" dirty="0"/>
          </a:p>
          <a:p>
            <a:pPr marL="0" indent="0">
              <a:buNone/>
            </a:pPr>
            <a:r>
              <a:rPr lang="tr-TR" dirty="0"/>
              <a:t>   </a:t>
            </a:r>
          </a:p>
        </p:txBody>
      </p:sp>
    </p:spTree>
    <p:extLst>
      <p:ext uri="{BB962C8B-B14F-4D97-AF65-F5344CB8AC3E}">
        <p14:creationId xmlns:p14="http://schemas.microsoft.com/office/powerpoint/2010/main" val="3117144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852704"/>
          </a:xfrm>
        </p:spPr>
        <p:txBody>
          <a:bodyPr>
            <a:normAutofit/>
          </a:bodyPr>
          <a:lstStyle/>
          <a:p>
            <a:pPr algn="ctr"/>
            <a:r>
              <a:rPr lang="tr-TR" sz="3400" b="1" i="1" dirty="0" smtClean="0"/>
              <a:t>Kamu İhale Genel Tebliği – Doğrudan Temin</a:t>
            </a:r>
            <a:endParaRPr lang="tr-TR" sz="3400" b="1" i="1" dirty="0"/>
          </a:p>
        </p:txBody>
      </p:sp>
      <p:sp>
        <p:nvSpPr>
          <p:cNvPr id="3" name="İçerik Yer Tutucusu 2"/>
          <p:cNvSpPr>
            <a:spLocks noGrp="1"/>
          </p:cNvSpPr>
          <p:nvPr>
            <p:ph idx="1"/>
          </p:nvPr>
        </p:nvSpPr>
        <p:spPr>
          <a:xfrm>
            <a:off x="0" y="1628800"/>
            <a:ext cx="9144000" cy="5229200"/>
          </a:xfrm>
        </p:spPr>
        <p:txBody>
          <a:bodyPr>
            <a:normAutofit lnSpcReduction="10000"/>
          </a:bodyPr>
          <a:lstStyle/>
          <a:p>
            <a:pPr algn="just"/>
            <a:r>
              <a:rPr lang="tr-TR" sz="3400" dirty="0" smtClean="0"/>
              <a:t>4734 sayılı Kanunun 22 </a:t>
            </a:r>
            <a:r>
              <a:rPr lang="tr-TR" sz="3400" dirty="0" err="1"/>
              <a:t>nci</a:t>
            </a:r>
            <a:r>
              <a:rPr lang="tr-TR" sz="3400" dirty="0"/>
              <a:t> madde hükmüne paralel biçimde, Kamu İhale Kurumunca hazırlanan ve 25.07.2005 tarih ve 25886 sayılı Resmi Gazetede yayımlanan </a:t>
            </a:r>
            <a:r>
              <a:rPr lang="tr-TR" sz="3400" b="1" i="1" u="sng" dirty="0"/>
              <a:t>Kamu İhale Genel Tebliğinin</a:t>
            </a:r>
            <a:r>
              <a:rPr lang="tr-TR" sz="3400" dirty="0"/>
              <a:t> </a:t>
            </a:r>
            <a:r>
              <a:rPr lang="tr-TR" sz="3400" dirty="0" smtClean="0"/>
              <a:t>Birinci Kısım Genel Hükümler İkinci Bölüm </a:t>
            </a:r>
            <a:r>
              <a:rPr lang="tr-TR" sz="3400" dirty="0"/>
              <a:t>4734 Sayılı Kamu İhale </a:t>
            </a:r>
            <a:r>
              <a:rPr lang="tr-TR" sz="3400" dirty="0" smtClean="0"/>
              <a:t>Kanunu başlığı adı altında düzenlenen     </a:t>
            </a:r>
            <a:r>
              <a:rPr lang="tr-TR" sz="3400" b="1" dirty="0" smtClean="0"/>
              <a:t>Madde 22   -</a:t>
            </a:r>
            <a:r>
              <a:rPr lang="tr-TR" sz="3400" b="1" dirty="0"/>
              <a:t>	</a:t>
            </a:r>
            <a:r>
              <a:rPr lang="tr-TR" sz="3400" b="1" i="1" u="sng" dirty="0"/>
              <a:t>Doğrudan Temine İlişkin </a:t>
            </a:r>
            <a:r>
              <a:rPr lang="tr-TR" sz="3400" b="1" i="1" u="sng" dirty="0" smtClean="0"/>
              <a:t>Açıklamalar bölümünde Doğrudan Temin şöyle düzenlenmiştir </a:t>
            </a:r>
            <a:r>
              <a:rPr lang="tr-TR" sz="3400" dirty="0" smtClean="0"/>
              <a:t>:</a:t>
            </a:r>
            <a:endParaRPr lang="tr-TR" sz="3400" dirty="0"/>
          </a:p>
          <a:p>
            <a:endParaRPr lang="tr-TR" dirty="0"/>
          </a:p>
        </p:txBody>
      </p:sp>
    </p:spTree>
    <p:extLst>
      <p:ext uri="{BB962C8B-B14F-4D97-AF65-F5344CB8AC3E}">
        <p14:creationId xmlns:p14="http://schemas.microsoft.com/office/powerpoint/2010/main" val="11603512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490066"/>
          </a:xfrm>
        </p:spPr>
        <p:txBody>
          <a:bodyPr>
            <a:normAutofit fontScale="90000"/>
          </a:bodyPr>
          <a:lstStyle/>
          <a:p>
            <a:r>
              <a:rPr lang="tr-TR" sz="3200" b="1" i="1" dirty="0"/>
              <a:t>Kamu İhale Genel Tebliği – Doğrudan Temin</a:t>
            </a:r>
          </a:p>
        </p:txBody>
      </p:sp>
      <p:sp>
        <p:nvSpPr>
          <p:cNvPr id="3" name="İçerik Yer Tutucusu 2"/>
          <p:cNvSpPr>
            <a:spLocks noGrp="1"/>
          </p:cNvSpPr>
          <p:nvPr>
            <p:ph idx="1"/>
          </p:nvPr>
        </p:nvSpPr>
        <p:spPr>
          <a:xfrm>
            <a:off x="251520" y="836712"/>
            <a:ext cx="8892480" cy="6021288"/>
          </a:xfrm>
        </p:spPr>
        <p:txBody>
          <a:bodyPr>
            <a:normAutofit fontScale="85000" lnSpcReduction="10000"/>
          </a:bodyPr>
          <a:lstStyle/>
          <a:p>
            <a:pPr algn="just"/>
            <a:r>
              <a:rPr lang="tr-TR" b="1" dirty="0"/>
              <a:t>22.1.1. </a:t>
            </a:r>
            <a:r>
              <a:rPr lang="tr-TR" dirty="0"/>
              <a:t>İdarelerin yapacakları bu alımlar için </a:t>
            </a:r>
            <a:r>
              <a:rPr lang="tr-TR" b="1" i="1" u="sng" dirty="0"/>
              <a:t>Kanunun uygulanmasına yönelik olmak üzere aşağıdaki hususların açıklanması</a:t>
            </a:r>
            <a:r>
              <a:rPr lang="tr-TR" dirty="0"/>
              <a:t> gerekli </a:t>
            </a:r>
            <a:r>
              <a:rPr lang="tr-TR" dirty="0" smtClean="0"/>
              <a:t>görülmüştür:</a:t>
            </a:r>
          </a:p>
          <a:p>
            <a:pPr algn="just"/>
            <a:r>
              <a:rPr lang="tr-TR" b="1" dirty="0"/>
              <a:t>22.1.1.1. </a:t>
            </a:r>
            <a:r>
              <a:rPr lang="tr-TR" dirty="0"/>
              <a:t>Yukarıda belirtilen hükümler uyarınca 4734 sayılı Kanunun 22 </a:t>
            </a:r>
            <a:r>
              <a:rPr lang="tr-TR" dirty="0" err="1"/>
              <a:t>nci</a:t>
            </a:r>
            <a:r>
              <a:rPr lang="tr-TR" dirty="0"/>
              <a:t> maddesinde belirtilen hallerde ihtiyaçların; Kanunun 18 inci maddesinde sayılan ihale usulleri için tespit edilen kurallara uyulmaksızın; </a:t>
            </a:r>
            <a:r>
              <a:rPr lang="tr-TR" b="1" i="1" u="sng" dirty="0"/>
              <a:t>ilan yapılmadan, teminat alınmadan, ihale komisyonu kurma ve anılan Kanunun 10 uncu maddesinde sayılan yeterlik kriterlerini arama zorunluluğu bulunmaksızın, ihale yetkilisince görevlendirilecek kişi veya kişiler tarafından piyasada fiyat araştırması yapılarak temin edilmesi mümkün bulunmaktadır.</a:t>
            </a:r>
          </a:p>
          <a:p>
            <a:pPr algn="just"/>
            <a:r>
              <a:rPr lang="tr-TR" b="1" dirty="0"/>
              <a:t>22.1.1.2. </a:t>
            </a:r>
            <a:r>
              <a:rPr lang="tr-TR" dirty="0"/>
              <a:t>Söz konusu hükümler uyarınca anılan maddede belirtilen nitelikteki ihtiyaçların karşılanmasında kolaylık sağlanması amaçlanmış olmakla birlikte, ihtiyacın niteliğine göre, </a:t>
            </a:r>
            <a:r>
              <a:rPr lang="tr-TR" b="1" i="1" u="sng" dirty="0"/>
              <a:t>ilan yapılması, teminat alınması, ihale komisyonu kurulması, isteklilerde belirli yeterlik kriterlerinin aranması ile şartname ve sözleşme düzenlenmesi gibi hususlar idarelerin takdirindedir.</a:t>
            </a:r>
          </a:p>
          <a:p>
            <a:endParaRPr lang="tr-TR" dirty="0"/>
          </a:p>
        </p:txBody>
      </p:sp>
    </p:spTree>
    <p:extLst>
      <p:ext uri="{BB962C8B-B14F-4D97-AF65-F5344CB8AC3E}">
        <p14:creationId xmlns:p14="http://schemas.microsoft.com/office/powerpoint/2010/main" val="12286465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490066"/>
          </a:xfrm>
        </p:spPr>
        <p:txBody>
          <a:bodyPr>
            <a:normAutofit/>
          </a:bodyPr>
          <a:lstStyle/>
          <a:p>
            <a:r>
              <a:rPr lang="tr-TR" sz="2800" b="1" i="1" dirty="0"/>
              <a:t>Kamu İhale Genel Tebliği – Doğrudan Temin</a:t>
            </a:r>
          </a:p>
        </p:txBody>
      </p:sp>
      <p:sp>
        <p:nvSpPr>
          <p:cNvPr id="3" name="İçerik Yer Tutucusu 2"/>
          <p:cNvSpPr>
            <a:spLocks noGrp="1"/>
          </p:cNvSpPr>
          <p:nvPr>
            <p:ph idx="1"/>
          </p:nvPr>
        </p:nvSpPr>
        <p:spPr>
          <a:xfrm>
            <a:off x="0" y="836712"/>
            <a:ext cx="9144000" cy="6021288"/>
          </a:xfrm>
        </p:spPr>
        <p:txBody>
          <a:bodyPr>
            <a:normAutofit/>
          </a:bodyPr>
          <a:lstStyle/>
          <a:p>
            <a:pPr algn="just"/>
            <a:r>
              <a:rPr lang="tr-TR" b="1" dirty="0"/>
              <a:t>22.1.1.3. </a:t>
            </a:r>
            <a:r>
              <a:rPr lang="tr-TR" dirty="0"/>
              <a:t>Bu madde kapsamında </a:t>
            </a:r>
            <a:r>
              <a:rPr lang="tr-TR" b="1" i="1" u="sng" dirty="0"/>
              <a:t>alımı yapılacak malın teslimi veya hizmetin ya da yapım işinin belli bir süreyi gerektirmesi durumunda, alımın bir sözleşmeye bağlanması zorunlu olup bir defada yapılacak alımlarda sözleşme yapılması idarelerin takdirindedir</a:t>
            </a:r>
            <a:r>
              <a:rPr lang="tr-TR" b="1" i="1" u="sng" dirty="0" smtClean="0"/>
              <a:t>.</a:t>
            </a:r>
          </a:p>
          <a:p>
            <a:pPr algn="just"/>
            <a:r>
              <a:rPr lang="tr-TR" dirty="0" smtClean="0"/>
              <a:t> </a:t>
            </a:r>
            <a:r>
              <a:rPr lang="tr-TR" b="1" dirty="0" smtClean="0"/>
              <a:t>22.1.1.4. </a:t>
            </a:r>
            <a:r>
              <a:rPr lang="tr-TR" dirty="0" smtClean="0"/>
              <a:t>Diğer </a:t>
            </a:r>
            <a:r>
              <a:rPr lang="tr-TR" dirty="0"/>
              <a:t>taraftan 22 </a:t>
            </a:r>
            <a:r>
              <a:rPr lang="tr-TR" dirty="0" err="1" smtClean="0"/>
              <a:t>nci</a:t>
            </a:r>
            <a:r>
              <a:rPr lang="tr-TR" dirty="0" smtClean="0"/>
              <a:t> </a:t>
            </a:r>
            <a:r>
              <a:rPr lang="tr-TR" dirty="0"/>
              <a:t>maddeye göre ihtiyaçların karşılanmasında </a:t>
            </a:r>
            <a:r>
              <a:rPr lang="tr-TR" b="1" i="1" u="sng" dirty="0"/>
              <a:t>onay belgesi düzenlenmesi, onayı takiben ihale yetkilisince görevlendirilen kişi veya kişiler tarafından piyasada fiyat araştırması yapılması ve buna ilişkin belgelerin dayanakları ile birlikte onay belgesine eklenmesi zorunludur. </a:t>
            </a:r>
            <a:r>
              <a:rPr lang="tr-TR" dirty="0"/>
              <a:t>İdarelerce gerekli görülmesi halinde, fiyat araştırmaları, ilgili İhale Uygulama Yönetmeliklerinde yaklaşık maliyetin belirlenmesine ilişkin esas ve usuller çerçevesinde yapılabilir. </a:t>
            </a:r>
          </a:p>
        </p:txBody>
      </p:sp>
    </p:spTree>
    <p:extLst>
      <p:ext uri="{BB962C8B-B14F-4D97-AF65-F5344CB8AC3E}">
        <p14:creationId xmlns:p14="http://schemas.microsoft.com/office/powerpoint/2010/main" val="27023618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1238</TotalTime>
  <Words>4246</Words>
  <Application>Microsoft Office PowerPoint</Application>
  <PresentationFormat>Ekran Gösterisi (4:3)</PresentationFormat>
  <Paragraphs>207</Paragraphs>
  <Slides>58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58</vt:i4>
      </vt:variant>
    </vt:vector>
  </HeadingPairs>
  <TitlesOfParts>
    <vt:vector size="65" baseType="lpstr">
      <vt:lpstr>Calibri</vt:lpstr>
      <vt:lpstr>Constantia</vt:lpstr>
      <vt:lpstr>Tahoma</vt:lpstr>
      <vt:lpstr>Times New Roman</vt:lpstr>
      <vt:lpstr>Wingdings</vt:lpstr>
      <vt:lpstr>Wingdings 2</vt:lpstr>
      <vt:lpstr>Akış</vt:lpstr>
      <vt:lpstr>DOĞRUDAN TEMİN </vt:lpstr>
      <vt:lpstr>Doğrudan temin nedir ve hangi tür ihtiyaçlar doğrudan teminle karşılanabilecektir?</vt:lpstr>
      <vt:lpstr>Doğrudan Temin</vt:lpstr>
      <vt:lpstr>Doğrudan Temin</vt:lpstr>
      <vt:lpstr>Doğrudan Temin</vt:lpstr>
      <vt:lpstr>Doğrudan Temin</vt:lpstr>
      <vt:lpstr>Kamu İhale Genel Tebliği – Doğrudan Temin</vt:lpstr>
      <vt:lpstr>Kamu İhale Genel Tebliği – Doğrudan Temin</vt:lpstr>
      <vt:lpstr>Kamu İhale Genel Tebliği – Doğrudan Temin</vt:lpstr>
      <vt:lpstr>Kamu İhale Genel Tebliği – Doğrudan Temin</vt:lpstr>
      <vt:lpstr>Kamu İhale Genel Tebliği – Doğrudan Temin</vt:lpstr>
      <vt:lpstr>Doğrudan Temin</vt:lpstr>
      <vt:lpstr>Doğrudan Temin</vt:lpstr>
      <vt:lpstr>Doğrudan Temin</vt:lpstr>
      <vt:lpstr>Doğrudan Temin</vt:lpstr>
      <vt:lpstr>PowerPoint Sunusu</vt:lpstr>
      <vt:lpstr>Merkezi Yönetim Harcama Belgeleri Yönetmeliği - Doğrudan Temin</vt:lpstr>
      <vt:lpstr>         Merkezi Yönetim Harcama    Belgeleri Yönetmeliği - Doğrudan Temin</vt:lpstr>
      <vt:lpstr>   Doğrudan Teminde Süreç</vt:lpstr>
      <vt:lpstr>İhtiyacın Ortaya Çıkması</vt:lpstr>
      <vt:lpstr>Teknik Şartname</vt:lpstr>
      <vt:lpstr>Teknik Şartname</vt:lpstr>
      <vt:lpstr>Yaklaşık Maliyet (Yapım İşlerinde zorunlu Diğer hallerde İdarenin takdirine göre)</vt:lpstr>
      <vt:lpstr>Yaklaşık Maliyet</vt:lpstr>
      <vt:lpstr>Yaklaşık Maliyet</vt:lpstr>
      <vt:lpstr>Onay Belgesi </vt:lpstr>
      <vt:lpstr>Onay Belgesi</vt:lpstr>
      <vt:lpstr>Onay Belgesi</vt:lpstr>
      <vt:lpstr>Kamu İhale Genel Tebliği - Onay Belgesi  ONAY BELGESI.doc</vt:lpstr>
      <vt:lpstr>     Piyasa Fiyat Araştırma Süreci ek.xls A, b ve c Bentlerinde kullanılcak form.doc</vt:lpstr>
      <vt:lpstr>PowerPoint Sunusu</vt:lpstr>
      <vt:lpstr>PowerPoint Sunusu</vt:lpstr>
      <vt:lpstr> Piyasa fiyat araştırmasında hangi yöntem ve esaslara uyulmalıdır?</vt:lpstr>
      <vt:lpstr>PowerPoint Sunusu</vt:lpstr>
      <vt:lpstr>PowerPoint Sunusu</vt:lpstr>
      <vt:lpstr>PowerPoint Sunusu</vt:lpstr>
      <vt:lpstr>Mal ve Hizmetin Teslim Alınması</vt:lpstr>
      <vt:lpstr>MUAYENE VE KABUL  İŞLEMLERİ</vt:lpstr>
      <vt:lpstr>Komisyonun görev ve sorumlulukları </vt:lpstr>
      <vt:lpstr>Sorumluluk </vt:lpstr>
      <vt:lpstr>PowerPoint Sunusu</vt:lpstr>
      <vt:lpstr>(d) bendinde öngörülen parasal limitler dahilindeki alımlarda bir yılın tümünü kapsayan bir alım onayı ve görevlendirme yapılabilir mi?</vt:lpstr>
      <vt:lpstr>PowerPoint Sunusu</vt:lpstr>
      <vt:lpstr>(d) bendinde öngörülen parasal limitler içerisine KDV dahil midir?</vt:lpstr>
      <vt:lpstr>İhtiyacın, (d) bendinde öngörülen parasal limitlere eşit olduğu hallerde de doğrudan teminle alım yapılabilecek midir?</vt:lpstr>
      <vt:lpstr>(d) bendinde öngörülen parasal limitler dahilindeki alımlarda bir sözleşme kapsamında belli süreli alımlar yapılabilecek midir? </vt:lpstr>
      <vt:lpstr>İhtiyacın bölünerek (d) bendindeki parasal limitler dahiline çekilmesi Kanuna aykırılık teşkil eder mi?</vt:lpstr>
      <vt:lpstr>Doğrudan temin yöntemi ile yapılan alımlarda fiyat farkı ödenebilir mi? </vt:lpstr>
      <vt:lpstr>Doğrudan temin usulünde yasaklama kararı verilebilir mi?</vt:lpstr>
      <vt:lpstr>Doğrudan Teminde Yasaklılık Teyidi Zorunlu Mudur?</vt:lpstr>
      <vt:lpstr>Doğrudan Teminde Yasaklılık Teyidi Zorunlu Mudur?</vt:lpstr>
      <vt:lpstr>4734 Sayılı Kanunun 62’inci Maddesinin (ı) Bendindeki % 10 Limitinin Uygulanması Nasıl Olacaktır</vt:lpstr>
      <vt:lpstr>117 seri nolu Tebliğ gereği KDV Tevkifatı</vt:lpstr>
      <vt:lpstr>Tevkifat Uygulamasında Sınır</vt:lpstr>
      <vt:lpstr>Tevkifat Uygulamasında Sınır</vt:lpstr>
      <vt:lpstr>6183 sayılı Kanun gereği Vergi Borcu Sorgulama</vt:lpstr>
      <vt:lpstr>             Bütçe Limitleri</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Ankesoftware</dc:creator>
  <cp:lastModifiedBy>Kütüphane</cp:lastModifiedBy>
  <cp:revision>85</cp:revision>
  <dcterms:created xsi:type="dcterms:W3CDTF">2012-12-08T11:39:56Z</dcterms:created>
  <dcterms:modified xsi:type="dcterms:W3CDTF">2016-05-23T14:11:06Z</dcterms:modified>
</cp:coreProperties>
</file>